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4" r:id="rId19"/>
    <p:sldId id="275" r:id="rId20"/>
    <p:sldId id="276" r:id="rId21"/>
    <p:sldId id="277" r:id="rId22"/>
    <p:sldId id="279" r:id="rId23"/>
    <p:sldId id="280" r:id="rId24"/>
    <p:sldId id="281" r:id="rId25"/>
    <p:sldId id="282" r:id="rId26"/>
    <p:sldId id="283" r:id="rId27"/>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New Roman" charset="0"/>
        <a:ea typeface="+mn-ea"/>
        <a:cs typeface="Arial" charset="0"/>
      </a:defRPr>
    </a:lvl1pPr>
    <a:lvl2pPr marL="457200" algn="l" rtl="0" fontAlgn="base">
      <a:spcBef>
        <a:spcPct val="0"/>
      </a:spcBef>
      <a:spcAft>
        <a:spcPct val="0"/>
      </a:spcAft>
      <a:defRPr sz="2400" kern="1200">
        <a:solidFill>
          <a:schemeClr val="tx1"/>
        </a:solidFill>
        <a:latin typeface="Times New Roman" charset="0"/>
        <a:ea typeface="+mn-ea"/>
        <a:cs typeface="Arial" charset="0"/>
      </a:defRPr>
    </a:lvl2pPr>
    <a:lvl3pPr marL="914400" algn="l" rtl="0" fontAlgn="base">
      <a:spcBef>
        <a:spcPct val="0"/>
      </a:spcBef>
      <a:spcAft>
        <a:spcPct val="0"/>
      </a:spcAft>
      <a:defRPr sz="2400" kern="1200">
        <a:solidFill>
          <a:schemeClr val="tx1"/>
        </a:solidFill>
        <a:latin typeface="Times New Roman" charset="0"/>
        <a:ea typeface="+mn-ea"/>
        <a:cs typeface="Arial" charset="0"/>
      </a:defRPr>
    </a:lvl3pPr>
    <a:lvl4pPr marL="1371600" algn="l" rtl="0" fontAlgn="base">
      <a:spcBef>
        <a:spcPct val="0"/>
      </a:spcBef>
      <a:spcAft>
        <a:spcPct val="0"/>
      </a:spcAft>
      <a:defRPr sz="2400" kern="1200">
        <a:solidFill>
          <a:schemeClr val="tx1"/>
        </a:solidFill>
        <a:latin typeface="Times New Roman" charset="0"/>
        <a:ea typeface="+mn-ea"/>
        <a:cs typeface="Arial" charset="0"/>
      </a:defRPr>
    </a:lvl4pPr>
    <a:lvl5pPr marL="1828800" algn="l" rtl="0" fontAlgn="base">
      <a:spcBef>
        <a:spcPct val="0"/>
      </a:spcBef>
      <a:spcAft>
        <a:spcPct val="0"/>
      </a:spcAft>
      <a:defRPr sz="2400" kern="1200">
        <a:solidFill>
          <a:schemeClr val="tx1"/>
        </a:solidFill>
        <a:latin typeface="Times New Roman" charset="0"/>
        <a:ea typeface="+mn-ea"/>
        <a:cs typeface="Arial" charset="0"/>
      </a:defRPr>
    </a:lvl5pPr>
    <a:lvl6pPr marL="2286000" algn="l" defTabSz="914400" rtl="0" eaLnBrk="1" latinLnBrk="0" hangingPunct="1">
      <a:defRPr sz="2400" kern="1200">
        <a:solidFill>
          <a:schemeClr val="tx1"/>
        </a:solidFill>
        <a:latin typeface="Times New Roman" charset="0"/>
        <a:ea typeface="+mn-ea"/>
        <a:cs typeface="Arial" charset="0"/>
      </a:defRPr>
    </a:lvl6pPr>
    <a:lvl7pPr marL="2743200" algn="l" defTabSz="914400" rtl="0" eaLnBrk="1" latinLnBrk="0" hangingPunct="1">
      <a:defRPr sz="2400" kern="1200">
        <a:solidFill>
          <a:schemeClr val="tx1"/>
        </a:solidFill>
        <a:latin typeface="Times New Roman" charset="0"/>
        <a:ea typeface="+mn-ea"/>
        <a:cs typeface="Arial" charset="0"/>
      </a:defRPr>
    </a:lvl7pPr>
    <a:lvl8pPr marL="3200400" algn="l" defTabSz="914400" rtl="0" eaLnBrk="1" latinLnBrk="0" hangingPunct="1">
      <a:defRPr sz="2400" kern="1200">
        <a:solidFill>
          <a:schemeClr val="tx1"/>
        </a:solidFill>
        <a:latin typeface="Times New Roman" charset="0"/>
        <a:ea typeface="+mn-ea"/>
        <a:cs typeface="Arial" charset="0"/>
      </a:defRPr>
    </a:lvl8pPr>
    <a:lvl9pPr marL="3657600" algn="l" defTabSz="914400" rtl="0" eaLnBrk="1" latinLnBrk="0" hangingPunct="1">
      <a:defRPr sz="2400" kern="1200">
        <a:solidFill>
          <a:schemeClr val="tx1"/>
        </a:solidFill>
        <a:latin typeface="Times New Roman"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53" autoAdjust="0"/>
    <p:restoredTop sz="94600" autoAdjust="0"/>
  </p:normalViewPr>
  <p:slideViewPr>
    <p:cSldViewPr>
      <p:cViewPr>
        <p:scale>
          <a:sx n="50" d="100"/>
          <a:sy n="50" d="100"/>
        </p:scale>
        <p:origin x="-1290" y="-444"/>
      </p:cViewPr>
      <p:guideLst>
        <p:guide orient="horz" pos="2160"/>
        <p:guide pos="2880"/>
      </p:guideLst>
    </p:cSldViewPr>
  </p:slideViewPr>
  <p:outlineViewPr>
    <p:cViewPr>
      <p:scale>
        <a:sx n="33" d="100"/>
        <a:sy n="33" d="100"/>
      </p:scale>
      <p:origin x="18" y="7002"/>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EF194A5-BFAE-4945-92E6-66E071FFE0D7}" type="slidenum">
              <a:rPr lang="en-US"/>
              <a:pPr>
                <a:defRPr/>
              </a:pPr>
              <a:t>‹#›</a:t>
            </a:fld>
            <a:endParaRPr lang="en-US"/>
          </a:p>
        </p:txBody>
      </p:sp>
    </p:spTree>
    <p:extLst>
      <p:ext uri="{BB962C8B-B14F-4D97-AF65-F5344CB8AC3E}">
        <p14:creationId xmlns:p14="http://schemas.microsoft.com/office/powerpoint/2010/main" val="18521149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CC6F810-8E66-457F-AE98-8897A00AB64D}" type="slidenum">
              <a:rPr lang="en-US"/>
              <a:pPr>
                <a:defRPr/>
              </a:pPr>
              <a:t>‹#›</a:t>
            </a:fld>
            <a:endParaRPr lang="en-US"/>
          </a:p>
        </p:txBody>
      </p:sp>
    </p:spTree>
    <p:extLst>
      <p:ext uri="{BB962C8B-B14F-4D97-AF65-F5344CB8AC3E}">
        <p14:creationId xmlns:p14="http://schemas.microsoft.com/office/powerpoint/2010/main" val="23264280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BAEFABA-CAB1-438E-8A03-EFFA1A92A4D2}" type="slidenum">
              <a:rPr lang="en-US"/>
              <a:pPr>
                <a:defRPr/>
              </a:pPr>
              <a:t>‹#›</a:t>
            </a:fld>
            <a:endParaRPr lang="en-US"/>
          </a:p>
        </p:txBody>
      </p:sp>
    </p:spTree>
    <p:extLst>
      <p:ext uri="{BB962C8B-B14F-4D97-AF65-F5344CB8AC3E}">
        <p14:creationId xmlns:p14="http://schemas.microsoft.com/office/powerpoint/2010/main" val="4505101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16A88F0-F31E-4C34-96A9-A56787A942B1}" type="slidenum">
              <a:rPr lang="en-US"/>
              <a:pPr>
                <a:defRPr/>
              </a:pPr>
              <a:t>‹#›</a:t>
            </a:fld>
            <a:endParaRPr lang="en-US"/>
          </a:p>
        </p:txBody>
      </p:sp>
    </p:spTree>
    <p:extLst>
      <p:ext uri="{BB962C8B-B14F-4D97-AF65-F5344CB8AC3E}">
        <p14:creationId xmlns:p14="http://schemas.microsoft.com/office/powerpoint/2010/main" val="21863160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C1B1EF62-E210-4CA4-8468-B2F1BDD925BA}" type="slidenum">
              <a:rPr lang="en-US"/>
              <a:pPr>
                <a:defRPr/>
              </a:pPr>
              <a:t>‹#›</a:t>
            </a:fld>
            <a:endParaRPr lang="en-US"/>
          </a:p>
        </p:txBody>
      </p:sp>
    </p:spTree>
    <p:extLst>
      <p:ext uri="{BB962C8B-B14F-4D97-AF65-F5344CB8AC3E}">
        <p14:creationId xmlns:p14="http://schemas.microsoft.com/office/powerpoint/2010/main" val="40389164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3CBCD0EA-6BF2-4246-934B-853879432F0D}" type="slidenum">
              <a:rPr lang="en-US"/>
              <a:pPr>
                <a:defRPr/>
              </a:pPr>
              <a:t>‹#›</a:t>
            </a:fld>
            <a:endParaRPr lang="en-US"/>
          </a:p>
        </p:txBody>
      </p:sp>
    </p:spTree>
    <p:extLst>
      <p:ext uri="{BB962C8B-B14F-4D97-AF65-F5344CB8AC3E}">
        <p14:creationId xmlns:p14="http://schemas.microsoft.com/office/powerpoint/2010/main" val="31250577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BA6AB1D4-75F9-4537-AAD1-73F70FC034AD}" type="slidenum">
              <a:rPr lang="en-US"/>
              <a:pPr>
                <a:defRPr/>
              </a:pPr>
              <a:t>‹#›</a:t>
            </a:fld>
            <a:endParaRPr lang="en-US"/>
          </a:p>
        </p:txBody>
      </p:sp>
    </p:spTree>
    <p:extLst>
      <p:ext uri="{BB962C8B-B14F-4D97-AF65-F5344CB8AC3E}">
        <p14:creationId xmlns:p14="http://schemas.microsoft.com/office/powerpoint/2010/main" val="31454172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D3054DF-35E5-4EC1-8A06-17EAED1BEA21}" type="slidenum">
              <a:rPr lang="en-US"/>
              <a:pPr>
                <a:defRPr/>
              </a:pPr>
              <a:t>‹#›</a:t>
            </a:fld>
            <a:endParaRPr lang="en-US"/>
          </a:p>
        </p:txBody>
      </p:sp>
    </p:spTree>
    <p:extLst>
      <p:ext uri="{BB962C8B-B14F-4D97-AF65-F5344CB8AC3E}">
        <p14:creationId xmlns:p14="http://schemas.microsoft.com/office/powerpoint/2010/main" val="29667785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152D900-8287-4118-801A-8808DDA01E65}" type="slidenum">
              <a:rPr lang="en-US"/>
              <a:pPr>
                <a:defRPr/>
              </a:pPr>
              <a:t>‹#›</a:t>
            </a:fld>
            <a:endParaRPr lang="en-US"/>
          </a:p>
        </p:txBody>
      </p:sp>
    </p:spTree>
    <p:extLst>
      <p:ext uri="{BB962C8B-B14F-4D97-AF65-F5344CB8AC3E}">
        <p14:creationId xmlns:p14="http://schemas.microsoft.com/office/powerpoint/2010/main" val="22332096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D03C41B-B66B-4826-8CF6-08D5F9951B28}" type="slidenum">
              <a:rPr lang="en-US"/>
              <a:pPr>
                <a:defRPr/>
              </a:pPr>
              <a:t>‹#›</a:t>
            </a:fld>
            <a:endParaRPr lang="en-US"/>
          </a:p>
        </p:txBody>
      </p:sp>
    </p:spTree>
    <p:extLst>
      <p:ext uri="{BB962C8B-B14F-4D97-AF65-F5344CB8AC3E}">
        <p14:creationId xmlns:p14="http://schemas.microsoft.com/office/powerpoint/2010/main" val="30300171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D0BF8E4-524F-4028-BCCB-A39089F6BF1C}" type="slidenum">
              <a:rPr lang="en-US"/>
              <a:pPr>
                <a:defRPr/>
              </a:pPr>
              <a:t>‹#›</a:t>
            </a:fld>
            <a:endParaRPr lang="en-US"/>
          </a:p>
        </p:txBody>
      </p:sp>
    </p:spTree>
    <p:extLst>
      <p:ext uri="{BB962C8B-B14F-4D97-AF65-F5344CB8AC3E}">
        <p14:creationId xmlns:p14="http://schemas.microsoft.com/office/powerpoint/2010/main" val="3466608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6000" r="-6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cs typeface="+mn-cs"/>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cs typeface="+mn-cs"/>
              </a:defRPr>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cs typeface="+mn-cs"/>
              </a:defRPr>
            </a:lvl1pPr>
          </a:lstStyle>
          <a:p>
            <a:pPr>
              <a:defRPr/>
            </a:pPr>
            <a:fld id="{99035FD0-CF60-42E8-BEA1-4774610ACA6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charset="0"/>
        </a:defRPr>
      </a:lvl2pPr>
      <a:lvl3pPr algn="ctr" rtl="0" fontAlgn="base">
        <a:spcBef>
          <a:spcPct val="0"/>
        </a:spcBef>
        <a:spcAft>
          <a:spcPct val="0"/>
        </a:spcAft>
        <a:defRPr sz="4400">
          <a:solidFill>
            <a:schemeClr val="tx2"/>
          </a:solidFill>
          <a:latin typeface="Times New Roman" charset="0"/>
        </a:defRPr>
      </a:lvl3pPr>
      <a:lvl4pPr algn="ctr" rtl="0" fontAlgn="base">
        <a:spcBef>
          <a:spcPct val="0"/>
        </a:spcBef>
        <a:spcAft>
          <a:spcPct val="0"/>
        </a:spcAft>
        <a:defRPr sz="4400">
          <a:solidFill>
            <a:schemeClr val="tx2"/>
          </a:solidFill>
          <a:latin typeface="Times New Roman" charset="0"/>
        </a:defRPr>
      </a:lvl4pPr>
      <a:lvl5pPr algn="ctr" rtl="0" fontAlgn="base">
        <a:spcBef>
          <a:spcPct val="0"/>
        </a:spcBef>
        <a:spcAft>
          <a:spcPct val="0"/>
        </a:spcAft>
        <a:defRPr sz="4400">
          <a:solidFill>
            <a:schemeClr val="tx2"/>
          </a:solidFill>
          <a:latin typeface="Times New Roman" charset="0"/>
        </a:defRPr>
      </a:lvl5pPr>
      <a:lvl6pPr marL="457200" algn="ctr" rtl="0" eaLnBrk="1" fontAlgn="base" hangingPunct="1">
        <a:spcBef>
          <a:spcPct val="0"/>
        </a:spcBef>
        <a:spcAft>
          <a:spcPct val="0"/>
        </a:spcAft>
        <a:defRPr sz="4400">
          <a:solidFill>
            <a:schemeClr val="tx2"/>
          </a:solidFill>
          <a:latin typeface="Times New Roman" charset="0"/>
        </a:defRPr>
      </a:lvl6pPr>
      <a:lvl7pPr marL="914400" algn="ctr" rtl="0" eaLnBrk="1" fontAlgn="base" hangingPunct="1">
        <a:spcBef>
          <a:spcPct val="0"/>
        </a:spcBef>
        <a:spcAft>
          <a:spcPct val="0"/>
        </a:spcAft>
        <a:defRPr sz="4400">
          <a:solidFill>
            <a:schemeClr val="tx2"/>
          </a:solidFill>
          <a:latin typeface="Times New Roman" charset="0"/>
        </a:defRPr>
      </a:lvl7pPr>
      <a:lvl8pPr marL="1371600" algn="ctr" rtl="0" eaLnBrk="1" fontAlgn="base" hangingPunct="1">
        <a:spcBef>
          <a:spcPct val="0"/>
        </a:spcBef>
        <a:spcAft>
          <a:spcPct val="0"/>
        </a:spcAft>
        <a:defRPr sz="4400">
          <a:solidFill>
            <a:schemeClr val="tx2"/>
          </a:solidFill>
          <a:latin typeface="Times New Roman" charset="0"/>
        </a:defRPr>
      </a:lvl8pPr>
      <a:lvl9pPr marL="1828800" algn="ctr" rtl="0" eaLnBrk="1" fontAlgn="base" hangingPunct="1">
        <a:spcBef>
          <a:spcPct val="0"/>
        </a:spcBef>
        <a:spcAft>
          <a:spcPct val="0"/>
        </a:spcAft>
        <a:defRPr sz="4400">
          <a:solidFill>
            <a:schemeClr val="tx2"/>
          </a:solidFill>
          <a:latin typeface="Times New Roman"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ctrTitle"/>
          </p:nvPr>
        </p:nvSpPr>
        <p:spPr>
          <a:xfrm>
            <a:off x="685800" y="1600200"/>
            <a:ext cx="7772400" cy="1546225"/>
          </a:xfrm>
          <a:solidFill>
            <a:schemeClr val="bg1"/>
          </a:solidFill>
        </p:spPr>
        <p:txBody>
          <a:bodyPr>
            <a:normAutofit fontScale="90000"/>
          </a:bodyPr>
          <a:lstStyle/>
          <a:p>
            <a:pPr>
              <a:defRPr/>
            </a:pPr>
            <a:r>
              <a:rPr lang="en-US" b="1" dirty="0" smtClean="0"/>
              <a:t/>
            </a:r>
            <a:br>
              <a:rPr lang="en-US" b="1" dirty="0" smtClean="0"/>
            </a:br>
            <a:r>
              <a:rPr lang="en-US" b="1" dirty="0" smtClean="0"/>
              <a:t>ED351 </a:t>
            </a:r>
            <a:r>
              <a:rPr lang="en-US" b="1" dirty="0"/>
              <a:t>Educational Psychology</a:t>
            </a:r>
            <a:r>
              <a:rPr lang="en-US" dirty="0"/>
              <a:t> </a:t>
            </a:r>
            <a:r>
              <a:rPr lang="en-US" sz="4000" b="1" dirty="0"/>
              <a:t>House–Tree–Person Practical Theory</a:t>
            </a:r>
            <a:r>
              <a:rPr lang="en-US" dirty="0"/>
              <a:t/>
            </a:r>
            <a:br>
              <a:rPr lang="en-US" dirty="0"/>
            </a:br>
            <a:endParaRPr lang="en-US" dirty="0"/>
          </a:p>
        </p:txBody>
      </p:sp>
      <p:sp>
        <p:nvSpPr>
          <p:cNvPr id="6" name="Subtitle 2"/>
          <p:cNvSpPr>
            <a:spLocks noGrp="1"/>
          </p:cNvSpPr>
          <p:nvPr>
            <p:ph type="subTitle" idx="1"/>
          </p:nvPr>
        </p:nvSpPr>
        <p:spPr>
          <a:xfrm>
            <a:off x="1371600" y="3432175"/>
            <a:ext cx="6400800" cy="1752600"/>
          </a:xfrm>
          <a:solidFill>
            <a:schemeClr val="bg1"/>
          </a:solidFill>
        </p:spPr>
        <p:txBody>
          <a:bodyPr>
            <a:normAutofit fontScale="62500" lnSpcReduction="20000"/>
          </a:bodyPr>
          <a:lstStyle/>
          <a:p>
            <a:pPr>
              <a:defRPr/>
            </a:pPr>
            <a:r>
              <a:rPr lang="en-US" dirty="0"/>
              <a:t>Title: </a:t>
            </a:r>
            <a:r>
              <a:rPr lang="en-US" b="1" dirty="0"/>
              <a:t>House–Tree–Person Practical Theory </a:t>
            </a:r>
            <a:r>
              <a:rPr lang="en-US" b="1" dirty="0" smtClean="0"/>
              <a:t/>
            </a:r>
            <a:br>
              <a:rPr lang="en-US" b="1" dirty="0" smtClean="0"/>
            </a:br>
            <a:r>
              <a:rPr lang="en-US" dirty="0" smtClean="0"/>
              <a:t>Subtitle</a:t>
            </a:r>
            <a:r>
              <a:rPr lang="en-US" dirty="0"/>
              <a:t>: </a:t>
            </a:r>
            <a:r>
              <a:rPr lang="en-US" dirty="0" smtClean="0"/>
              <a:t>John Buck’s Model Continued by Donald </a:t>
            </a:r>
            <a:r>
              <a:rPr lang="en-US" dirty="0" err="1" smtClean="0"/>
              <a:t>Uhlin</a:t>
            </a:r>
            <a:r>
              <a:rPr lang="en-US" dirty="0" smtClean="0"/>
              <a:t/>
            </a:r>
            <a:br>
              <a:rPr lang="en-US" dirty="0" smtClean="0"/>
            </a:br>
            <a:r>
              <a:rPr lang="en-US" dirty="0" smtClean="0"/>
              <a:t>Aaron </a:t>
            </a:r>
            <a:r>
              <a:rPr lang="en-US" dirty="0"/>
              <a:t>Loos</a:t>
            </a:r>
          </a:p>
          <a:p>
            <a:pPr>
              <a:defRPr/>
            </a:pPr>
            <a:r>
              <a:rPr lang="en-US" dirty="0"/>
              <a:t>Dr. Palacios - ED351 Educational Psychology </a:t>
            </a:r>
          </a:p>
          <a:p>
            <a:pPr>
              <a:defRPr/>
            </a:pPr>
            <a:r>
              <a:rPr lang="en-US" dirty="0" smtClean="0"/>
              <a:t>May 1, </a:t>
            </a:r>
            <a:r>
              <a:rPr lang="en-US" dirty="0"/>
              <a:t>2026</a:t>
            </a:r>
          </a:p>
          <a:p>
            <a:pPr>
              <a:defRPr/>
            </a:pPr>
            <a:endParaRPr lang="en-US" dirty="0" smtClean="0"/>
          </a:p>
          <a:p>
            <a:pPr>
              <a:defRPr/>
            </a:pPr>
            <a:endParaRPr lang="en-US" dirty="0" smtClean="0"/>
          </a:p>
          <a:p>
            <a:pPr>
              <a:defRPr/>
            </a:pP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p:txBody>
          <a:bodyPr/>
          <a:lstStyle/>
          <a:p>
            <a:r>
              <a:rPr lang="en-US" smtClean="0"/>
              <a:t>about the topic example:</a:t>
            </a:r>
          </a:p>
        </p:txBody>
      </p:sp>
      <p:sp>
        <p:nvSpPr>
          <p:cNvPr id="3" name="Content Placeholder 2"/>
          <p:cNvSpPr>
            <a:spLocks noGrp="1"/>
          </p:cNvSpPr>
          <p:nvPr>
            <p:ph idx="1"/>
          </p:nvPr>
        </p:nvSpPr>
        <p:spPr>
          <a:xfrm>
            <a:off x="685800" y="1828800"/>
            <a:ext cx="7772400" cy="4267200"/>
          </a:xfrm>
          <a:solidFill>
            <a:schemeClr val="bg1"/>
          </a:solidFill>
        </p:spPr>
        <p:txBody>
          <a:bodyPr/>
          <a:lstStyle/>
          <a:p>
            <a:pPr marL="0" indent="0">
              <a:buNone/>
            </a:pPr>
            <a:r>
              <a:rPr lang="en-US" sz="2000" dirty="0" smtClean="0"/>
              <a:t>As an inner-city Chaplain serving in felony recovery work in downtown Seattle, I have used this pencil-drawing concept as a practical tool to better understand and help those navigating difficult life circumstances. My first exposure to this approach came during my junior high years, when Dr. Donald </a:t>
            </a:r>
            <a:r>
              <a:rPr lang="en-US" sz="2000" dirty="0" err="1" smtClean="0"/>
              <a:t>Ulin</a:t>
            </a:r>
            <a:r>
              <a:rPr lang="en-US" sz="2000" dirty="0" smtClean="0"/>
              <a:t> demonstrated the concept in a small group setting at his home. The impact of that experience was profound. Even decades later, I can recall the details of his explanation and have continued to reflect on and apply those insights since 1978.</a:t>
            </a:r>
          </a:p>
          <a:p>
            <a:pPr marL="0" indent="0">
              <a:buNone/>
            </a:pPr>
            <a:r>
              <a:rPr lang="en-US" sz="2000" dirty="0" smtClean="0"/>
              <a:t>Recently, I obtained a copy of </a:t>
            </a:r>
            <a:r>
              <a:rPr lang="en-US" sz="2000" i="1" dirty="0" smtClean="0"/>
              <a:t>Art for Exceptional Children</a:t>
            </a:r>
            <a:r>
              <a:rPr lang="en-US" sz="2000" dirty="0" smtClean="0"/>
              <a:t>, and it confirmed the very principles I learned years ago. In this presentation, I aim to share this model in a clear and accessible way, demonstrating how simple drawings can serve as meaningful entry points for understanding, communication, and growth.</a:t>
            </a:r>
            <a:endParaRPr lang="en-US"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solidFill>
            <a:schemeClr val="bg1"/>
          </a:solidFill>
        </p:spPr>
        <p:txBody>
          <a:bodyPr/>
          <a:lstStyle/>
          <a:p>
            <a:r>
              <a:rPr lang="en-US" sz="3600" b="1" dirty="0"/>
              <a:t>House–Tree–Person Practical Theory</a:t>
            </a:r>
            <a:endParaRPr lang="en-US" sz="2400" b="1" dirty="0" smtClean="0"/>
          </a:p>
        </p:txBody>
      </p:sp>
      <p:sp>
        <p:nvSpPr>
          <p:cNvPr id="4099" name="Content Placeholder 2"/>
          <p:cNvSpPr>
            <a:spLocks noGrp="1"/>
          </p:cNvSpPr>
          <p:nvPr>
            <p:ph idx="1"/>
          </p:nvPr>
        </p:nvSpPr>
        <p:spPr>
          <a:solidFill>
            <a:schemeClr val="bg1"/>
          </a:solidFill>
        </p:spPr>
        <p:txBody>
          <a:bodyPr/>
          <a:lstStyle/>
          <a:p>
            <a:pPr marL="0" indent="0">
              <a:buNone/>
            </a:pPr>
            <a:r>
              <a:rPr lang="en-US" sz="2800" b="1" dirty="0" smtClean="0"/>
              <a:t>A </a:t>
            </a:r>
            <a:r>
              <a:rPr lang="en-US" sz="2800" b="1" dirty="0"/>
              <a:t>Creative Window into Learning &amp; </a:t>
            </a:r>
            <a:r>
              <a:rPr lang="en-US" sz="2800" b="1" dirty="0" smtClean="0"/>
              <a:t>Experience</a:t>
            </a:r>
            <a:r>
              <a:rPr lang="en-US" b="1" dirty="0" smtClean="0"/>
              <a:t/>
            </a:r>
            <a:br>
              <a:rPr lang="en-US" b="1" dirty="0" smtClean="0"/>
            </a:br>
            <a:endParaRPr lang="en-US" b="1" dirty="0" smtClean="0"/>
          </a:p>
          <a:p>
            <a:pPr marL="0" indent="0">
              <a:buNone/>
            </a:pPr>
            <a:r>
              <a:rPr lang="en-US" sz="2800" dirty="0" smtClean="0"/>
              <a:t>The House–Tree–Person model has roots reaching back into early projective drawing approaches of the late 19th century and was later formalized by John N. Buck in 1948. This method uses simple drawings as a way to explore inner experiences, particularly when individuals may struggle to express themselves verbally.</a:t>
            </a:r>
            <a:endParaRPr lang="en-US" sz="2800"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Content Placeholder 2"/>
          <p:cNvSpPr>
            <a:spLocks noGrp="1"/>
          </p:cNvSpPr>
          <p:nvPr>
            <p:ph idx="1"/>
          </p:nvPr>
        </p:nvSpPr>
        <p:spPr>
          <a:xfrm>
            <a:off x="685800" y="1066800"/>
            <a:ext cx="7772400" cy="5105400"/>
          </a:xfrm>
          <a:solidFill>
            <a:schemeClr val="bg1"/>
          </a:solidFill>
        </p:spPr>
        <p:txBody>
          <a:bodyPr/>
          <a:lstStyle/>
          <a:p>
            <a:pPr marL="0" indent="0">
              <a:buNone/>
            </a:pPr>
            <a:r>
              <a:rPr lang="en-US" sz="2800" dirty="0" smtClean="0"/>
              <a:t>This is an AI version of </a:t>
            </a:r>
            <a:br>
              <a:rPr lang="en-US" sz="2800" dirty="0" smtClean="0"/>
            </a:br>
            <a:r>
              <a:rPr lang="en-US" sz="2800" dirty="0" smtClean="0"/>
              <a:t>what I drew in 1978. Being</a:t>
            </a:r>
            <a:br>
              <a:rPr lang="en-US" sz="2800" dirty="0" smtClean="0"/>
            </a:br>
            <a:r>
              <a:rPr lang="en-US" sz="2800" dirty="0" smtClean="0"/>
              <a:t> the youngest of three boys, </a:t>
            </a:r>
            <a:br>
              <a:rPr lang="en-US" sz="2800" dirty="0" smtClean="0"/>
            </a:br>
            <a:r>
              <a:rPr lang="en-US" sz="2800" dirty="0" smtClean="0"/>
              <a:t>I had a wide-eyed look at </a:t>
            </a:r>
            <a:br>
              <a:rPr lang="en-US" sz="2800" dirty="0" smtClean="0"/>
            </a:br>
            <a:r>
              <a:rPr lang="en-US" sz="2800" dirty="0" smtClean="0"/>
              <a:t>everything in life. When my </a:t>
            </a:r>
            <a:br>
              <a:rPr lang="en-US" sz="2800" dirty="0" smtClean="0"/>
            </a:br>
            <a:r>
              <a:rPr lang="en-US" sz="2800" dirty="0" smtClean="0"/>
              <a:t>oldest brother left home and </a:t>
            </a:r>
            <a:br>
              <a:rPr lang="en-US" sz="2800" dirty="0" smtClean="0"/>
            </a:br>
            <a:r>
              <a:rPr lang="en-US" sz="2800" dirty="0" smtClean="0"/>
              <a:t>moved across the country, it affected me in a devastating way. I thought that I was doing everything I could, but I saw that many things didn't work out. I didn't intend to explain all of that, it just showed in the way that I drew a tree.</a:t>
            </a:r>
          </a:p>
          <a:p>
            <a:endParaRPr lang="en-US" sz="2800" dirty="0" smtClean="0"/>
          </a:p>
        </p:txBody>
      </p:sp>
      <p:pic>
        <p:nvPicPr>
          <p:cNvPr id="6" name="Picture 5" descr="C:\Users\My\Desktop\A-Sample.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05400" y="1047750"/>
            <a:ext cx="2971800" cy="249422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pPr>
              <a:defRPr/>
            </a:pPr>
            <a:r>
              <a:rPr lang="en-US" b="1" dirty="0" smtClean="0">
                <a:solidFill>
                  <a:schemeClr val="tx1"/>
                </a:solidFill>
                <a:latin typeface="+mn-lt"/>
                <a:ea typeface="+mn-ea"/>
                <a:cs typeface="+mn-cs"/>
              </a:rPr>
              <a:t>Slide 2 – Purpose</a:t>
            </a:r>
            <a:r>
              <a:rPr lang="en-US" dirty="0" smtClean="0">
                <a:solidFill>
                  <a:schemeClr val="tx1"/>
                </a:solidFill>
                <a:latin typeface="+mn-lt"/>
                <a:ea typeface="+mn-ea"/>
                <a:cs typeface="+mn-cs"/>
              </a:rPr>
              <a:t/>
            </a:r>
            <a:br>
              <a:rPr lang="en-US" dirty="0" smtClean="0">
                <a:solidFill>
                  <a:schemeClr val="tx1"/>
                </a:solidFill>
                <a:latin typeface="+mn-lt"/>
                <a:ea typeface="+mn-ea"/>
                <a:cs typeface="+mn-cs"/>
              </a:rPr>
            </a:br>
            <a:endParaRPr lang="en-US" dirty="0" smtClean="0"/>
          </a:p>
        </p:txBody>
      </p:sp>
      <p:sp>
        <p:nvSpPr>
          <p:cNvPr id="6147" name="Content Placeholder 2"/>
          <p:cNvSpPr>
            <a:spLocks noGrp="1"/>
          </p:cNvSpPr>
          <p:nvPr>
            <p:ph idx="1"/>
          </p:nvPr>
        </p:nvSpPr>
        <p:spPr>
          <a:xfrm>
            <a:off x="685800" y="1981200"/>
            <a:ext cx="7772400" cy="3352800"/>
          </a:xfrm>
          <a:solidFill>
            <a:schemeClr val="bg1"/>
          </a:solidFill>
        </p:spPr>
        <p:txBody>
          <a:bodyPr/>
          <a:lstStyle/>
          <a:p>
            <a:pPr lvl="0"/>
            <a:r>
              <a:rPr lang="en-US" dirty="0"/>
              <a:t>The purpose of HTP drawing method </a:t>
            </a:r>
          </a:p>
          <a:p>
            <a:pPr lvl="0"/>
            <a:r>
              <a:rPr lang="en-US" dirty="0"/>
              <a:t>Explain its educational and counseling use </a:t>
            </a:r>
          </a:p>
          <a:p>
            <a:pPr lvl="0"/>
            <a:r>
              <a:rPr lang="en-US" dirty="0"/>
              <a:t>Connect to art education and exceptional learners </a:t>
            </a:r>
          </a:p>
          <a:p>
            <a:pPr lvl="0"/>
            <a:r>
              <a:rPr lang="en-US" dirty="0"/>
              <a:t>Apply insights to real-world teaching </a:t>
            </a:r>
          </a:p>
        </p:txBody>
      </p:sp>
      <p:sp>
        <p:nvSpPr>
          <p:cNvPr id="4" name="Content Placeholder 2"/>
          <p:cNvSpPr txBox="1">
            <a:spLocks/>
          </p:cNvSpPr>
          <p:nvPr/>
        </p:nvSpPr>
        <p:spPr bwMode="auto">
          <a:xfrm>
            <a:off x="685800" y="5715000"/>
            <a:ext cx="7772400" cy="838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sz="2800" i="1" dirty="0" smtClean="0"/>
              <a:t>Counseling is not used as a “Cheap Parlor Trick.”</a:t>
            </a:r>
            <a:endParaRPr lang="en-US" sz="2800" i="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pPr>
              <a:defRPr/>
            </a:pPr>
            <a:r>
              <a:rPr lang="en-US" b="1" dirty="0" smtClean="0">
                <a:solidFill>
                  <a:schemeClr val="tx1"/>
                </a:solidFill>
                <a:latin typeface="+mn-lt"/>
                <a:ea typeface="+mn-ea"/>
                <a:cs typeface="+mn-cs"/>
              </a:rPr>
              <a:t>Slide 3 – </a:t>
            </a:r>
            <a:r>
              <a:rPr lang="en-US" dirty="0"/>
              <a:t>Background</a:t>
            </a:r>
            <a:r>
              <a:rPr lang="en-US" dirty="0" smtClean="0">
                <a:solidFill>
                  <a:schemeClr val="tx1"/>
                </a:solidFill>
                <a:latin typeface="+mn-lt"/>
                <a:ea typeface="+mn-ea"/>
                <a:cs typeface="+mn-cs"/>
              </a:rPr>
              <a:t/>
            </a:r>
            <a:br>
              <a:rPr lang="en-US" dirty="0" smtClean="0">
                <a:solidFill>
                  <a:schemeClr val="tx1"/>
                </a:solidFill>
                <a:latin typeface="+mn-lt"/>
                <a:ea typeface="+mn-ea"/>
                <a:cs typeface="+mn-cs"/>
              </a:rPr>
            </a:br>
            <a:endParaRPr lang="en-US" dirty="0" smtClean="0"/>
          </a:p>
        </p:txBody>
      </p:sp>
      <p:sp>
        <p:nvSpPr>
          <p:cNvPr id="7171" name="Content Placeholder 2"/>
          <p:cNvSpPr>
            <a:spLocks noGrp="1"/>
          </p:cNvSpPr>
          <p:nvPr>
            <p:ph idx="1"/>
          </p:nvPr>
        </p:nvSpPr>
        <p:spPr>
          <a:xfrm>
            <a:off x="685800" y="1981200"/>
            <a:ext cx="7772400" cy="3276600"/>
          </a:xfrm>
          <a:solidFill>
            <a:schemeClr val="bg1"/>
          </a:solidFill>
        </p:spPr>
        <p:txBody>
          <a:bodyPr/>
          <a:lstStyle/>
          <a:p>
            <a:pPr lvl="0"/>
            <a:r>
              <a:rPr lang="en-US" dirty="0"/>
              <a:t>Developed by </a:t>
            </a:r>
            <a:r>
              <a:rPr lang="en-US" b="1" dirty="0"/>
              <a:t>John N. Buck (1948)</a:t>
            </a:r>
            <a:r>
              <a:rPr lang="en-US" dirty="0"/>
              <a:t> </a:t>
            </a:r>
          </a:p>
          <a:p>
            <a:pPr lvl="0"/>
            <a:r>
              <a:rPr lang="en-US" dirty="0"/>
              <a:t>Projective drawing technique </a:t>
            </a:r>
          </a:p>
          <a:p>
            <a:pPr lvl="0"/>
            <a:r>
              <a:rPr lang="en-US" dirty="0"/>
              <a:t>Used in psychology and counseling settings </a:t>
            </a:r>
          </a:p>
          <a:p>
            <a:r>
              <a:rPr lang="en-US" dirty="0"/>
              <a:t>Encourages nonverbal </a:t>
            </a:r>
            <a:r>
              <a:rPr lang="en-US" dirty="0" smtClean="0"/>
              <a:t>expression</a:t>
            </a:r>
          </a:p>
          <a:p>
            <a:r>
              <a:rPr lang="en-US" dirty="0" smtClean="0"/>
              <a:t>Continued by </a:t>
            </a:r>
            <a:r>
              <a:rPr lang="en-US" b="1" dirty="0" smtClean="0"/>
              <a:t>Dr. Donald </a:t>
            </a:r>
            <a:r>
              <a:rPr lang="en-US" b="1" dirty="0" err="1" smtClean="0"/>
              <a:t>Uhlin</a:t>
            </a:r>
            <a:r>
              <a:rPr lang="en-US" b="1" dirty="0" smtClean="0"/>
              <a:t> (1972)</a:t>
            </a:r>
            <a:endParaRPr lang="en-US" dirty="0" smtClean="0"/>
          </a:p>
        </p:txBody>
      </p:sp>
      <p:sp>
        <p:nvSpPr>
          <p:cNvPr id="4" name="Content Placeholder 2"/>
          <p:cNvSpPr txBox="1">
            <a:spLocks/>
          </p:cNvSpPr>
          <p:nvPr/>
        </p:nvSpPr>
        <p:spPr bwMode="auto">
          <a:xfrm>
            <a:off x="685800" y="5715000"/>
            <a:ext cx="7772400" cy="838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sz="2800" i="1" dirty="0" smtClean="0"/>
              <a:t>The H-T-P Theory stems from ample observation.</a:t>
            </a:r>
            <a:endParaRPr lang="en-US" sz="2800" i="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pPr>
              <a:defRPr/>
            </a:pPr>
            <a:r>
              <a:rPr lang="en-US" b="1" dirty="0" smtClean="0">
                <a:solidFill>
                  <a:schemeClr val="tx1"/>
                </a:solidFill>
                <a:latin typeface="+mn-lt"/>
                <a:ea typeface="+mn-ea"/>
                <a:cs typeface="+mn-cs"/>
              </a:rPr>
              <a:t>Slide 4 - </a:t>
            </a:r>
            <a:r>
              <a:rPr lang="en-US" dirty="0"/>
              <a:t>Core Idea</a:t>
            </a:r>
            <a:endParaRPr lang="en-US" dirty="0" smtClean="0"/>
          </a:p>
        </p:txBody>
      </p:sp>
      <p:sp>
        <p:nvSpPr>
          <p:cNvPr id="8195" name="Content Placeholder 2"/>
          <p:cNvSpPr>
            <a:spLocks noGrp="1"/>
          </p:cNvSpPr>
          <p:nvPr>
            <p:ph idx="1"/>
          </p:nvPr>
        </p:nvSpPr>
        <p:spPr>
          <a:xfrm>
            <a:off x="685800" y="1981200"/>
            <a:ext cx="7772400" cy="3124200"/>
          </a:xfrm>
          <a:solidFill>
            <a:schemeClr val="bg1"/>
          </a:solidFill>
        </p:spPr>
        <p:txBody>
          <a:bodyPr/>
          <a:lstStyle/>
          <a:p>
            <a:pPr lvl="0"/>
            <a:r>
              <a:rPr lang="en-US" dirty="0"/>
              <a:t>People express inner experiences through drawings </a:t>
            </a:r>
          </a:p>
          <a:p>
            <a:pPr lvl="0"/>
            <a:r>
              <a:rPr lang="en-US" dirty="0"/>
              <a:t>Drawings may reflect perceptions, emotions, and relationships </a:t>
            </a:r>
          </a:p>
          <a:p>
            <a:pPr lvl="0"/>
            <a:r>
              <a:rPr lang="en-US" dirty="0"/>
              <a:t>Especially helpful when words are difficult </a:t>
            </a:r>
          </a:p>
        </p:txBody>
      </p:sp>
      <p:sp>
        <p:nvSpPr>
          <p:cNvPr id="4" name="Content Placeholder 2"/>
          <p:cNvSpPr txBox="1">
            <a:spLocks/>
          </p:cNvSpPr>
          <p:nvPr/>
        </p:nvSpPr>
        <p:spPr bwMode="auto">
          <a:xfrm>
            <a:off x="685800" y="5715000"/>
            <a:ext cx="7772400" cy="838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sz="2800" i="1" dirty="0" smtClean="0"/>
              <a:t>It’s not what you drew, it’s how you drew it.</a:t>
            </a:r>
            <a:endParaRPr lang="en-US" sz="2800" i="1"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solidFill>
            <a:schemeClr val="bg1"/>
          </a:solidFill>
        </p:spPr>
        <p:txBody>
          <a:bodyPr/>
          <a:lstStyle/>
          <a:p>
            <a:r>
              <a:rPr lang="en-US" sz="3200" b="1" dirty="0" smtClean="0"/>
              <a:t>Slide 5 – </a:t>
            </a:r>
            <a:r>
              <a:rPr lang="en-US" sz="3200" dirty="0"/>
              <a:t>The Three Drawings</a:t>
            </a:r>
            <a:endParaRPr lang="en-US" sz="3200" dirty="0" smtClean="0"/>
          </a:p>
        </p:txBody>
      </p:sp>
      <p:sp>
        <p:nvSpPr>
          <p:cNvPr id="9219" name="Content Placeholder 2"/>
          <p:cNvSpPr>
            <a:spLocks noGrp="1"/>
          </p:cNvSpPr>
          <p:nvPr>
            <p:ph idx="1"/>
          </p:nvPr>
        </p:nvSpPr>
        <p:spPr>
          <a:xfrm>
            <a:off x="685800" y="1981200"/>
            <a:ext cx="7772400" cy="3124200"/>
          </a:xfrm>
          <a:solidFill>
            <a:schemeClr val="bg1"/>
          </a:solidFill>
        </p:spPr>
        <p:txBody>
          <a:bodyPr/>
          <a:lstStyle/>
          <a:p>
            <a:r>
              <a:rPr lang="en-US" dirty="0"/>
              <a:t>🏠 </a:t>
            </a:r>
            <a:r>
              <a:rPr lang="en-US" b="1" dirty="0"/>
              <a:t>House</a:t>
            </a:r>
            <a:r>
              <a:rPr lang="en-US" dirty="0"/>
              <a:t> – home life, security, relationships</a:t>
            </a:r>
            <a:br>
              <a:rPr lang="en-US" dirty="0"/>
            </a:br>
            <a:r>
              <a:rPr lang="en-US" dirty="0"/>
              <a:t>🌳 </a:t>
            </a:r>
            <a:r>
              <a:rPr lang="en-US" b="1" dirty="0"/>
              <a:t>Tree</a:t>
            </a:r>
            <a:r>
              <a:rPr lang="en-US" dirty="0"/>
              <a:t> – inner self, growth, emotional state</a:t>
            </a:r>
            <a:br>
              <a:rPr lang="en-US" dirty="0"/>
            </a:br>
            <a:r>
              <a:rPr lang="en-US" dirty="0"/>
              <a:t>👤 </a:t>
            </a:r>
            <a:r>
              <a:rPr lang="en-US" b="1" dirty="0"/>
              <a:t>Person</a:t>
            </a:r>
            <a:r>
              <a:rPr lang="en-US" dirty="0"/>
              <a:t> – self-image, identity</a:t>
            </a:r>
          </a:p>
        </p:txBody>
      </p:sp>
      <p:sp>
        <p:nvSpPr>
          <p:cNvPr id="4" name="Content Placeholder 2"/>
          <p:cNvSpPr txBox="1">
            <a:spLocks/>
          </p:cNvSpPr>
          <p:nvPr/>
        </p:nvSpPr>
        <p:spPr bwMode="auto">
          <a:xfrm>
            <a:off x="685800" y="5715000"/>
            <a:ext cx="7772400" cy="838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sz="2800" i="1" dirty="0" smtClean="0"/>
              <a:t>Each sketch displays one’s “style” of mindset.</a:t>
            </a:r>
            <a:endParaRPr lang="en-US" sz="2800" i="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pPr>
              <a:defRPr/>
            </a:pPr>
            <a:r>
              <a:rPr lang="en-US" b="1" dirty="0" smtClean="0">
                <a:solidFill>
                  <a:schemeClr val="tx1"/>
                </a:solidFill>
                <a:latin typeface="+mn-lt"/>
                <a:ea typeface="+mn-ea"/>
                <a:cs typeface="+mn-cs"/>
              </a:rPr>
              <a:t>Slide 6 – </a:t>
            </a:r>
            <a:r>
              <a:rPr lang="en-US" dirty="0"/>
              <a:t>How It Works</a:t>
            </a:r>
            <a:endParaRPr lang="en-US" dirty="0" smtClean="0"/>
          </a:p>
        </p:txBody>
      </p:sp>
      <p:sp>
        <p:nvSpPr>
          <p:cNvPr id="10243" name="Content Placeholder 2"/>
          <p:cNvSpPr>
            <a:spLocks noGrp="1"/>
          </p:cNvSpPr>
          <p:nvPr>
            <p:ph idx="1"/>
          </p:nvPr>
        </p:nvSpPr>
        <p:spPr>
          <a:xfrm>
            <a:off x="685800" y="1981200"/>
            <a:ext cx="7772400" cy="3048000"/>
          </a:xfrm>
          <a:solidFill>
            <a:schemeClr val="bg1"/>
          </a:solidFill>
        </p:spPr>
        <p:txBody>
          <a:bodyPr/>
          <a:lstStyle/>
          <a:p>
            <a:pPr lvl="0"/>
            <a:r>
              <a:rPr lang="en-US" dirty="0"/>
              <a:t>Draw a house, tree, and person </a:t>
            </a:r>
          </a:p>
          <a:p>
            <a:pPr lvl="0"/>
            <a:r>
              <a:rPr lang="en-US" dirty="0"/>
              <a:t>Observe details and patterns </a:t>
            </a:r>
          </a:p>
          <a:p>
            <a:pPr lvl="0"/>
            <a:r>
              <a:rPr lang="en-US" dirty="0"/>
              <a:t>Ask follow-up questions </a:t>
            </a:r>
          </a:p>
          <a:p>
            <a:pPr lvl="0"/>
            <a:r>
              <a:rPr lang="en-US" dirty="0"/>
              <a:t>Discuss meaning with the learner </a:t>
            </a:r>
          </a:p>
        </p:txBody>
      </p:sp>
      <p:sp>
        <p:nvSpPr>
          <p:cNvPr id="4" name="Content Placeholder 2"/>
          <p:cNvSpPr txBox="1">
            <a:spLocks/>
          </p:cNvSpPr>
          <p:nvPr/>
        </p:nvSpPr>
        <p:spPr bwMode="auto">
          <a:xfrm>
            <a:off x="685800" y="5715000"/>
            <a:ext cx="7772400" cy="838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sz="2800" i="1" dirty="0" smtClean="0"/>
              <a:t>Dr. </a:t>
            </a:r>
            <a:r>
              <a:rPr lang="en-US" sz="2800" i="1" dirty="0" err="1" smtClean="0"/>
              <a:t>Uhlin</a:t>
            </a:r>
            <a:r>
              <a:rPr lang="en-US" sz="2800" i="1" dirty="0" smtClean="0"/>
              <a:t> started with prison inmates.</a:t>
            </a:r>
            <a:endParaRPr lang="en-US" sz="2800" i="1"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pPr>
              <a:defRPr/>
            </a:pPr>
            <a:r>
              <a:rPr lang="en-US" sz="4000" b="1" dirty="0" smtClean="0">
                <a:solidFill>
                  <a:schemeClr val="tx1"/>
                </a:solidFill>
                <a:latin typeface="+mn-lt"/>
                <a:ea typeface="+mn-ea"/>
                <a:cs typeface="+mn-cs"/>
              </a:rPr>
              <a:t>Slide 7 – </a:t>
            </a:r>
            <a:r>
              <a:rPr lang="en-US" sz="4000" dirty="0"/>
              <a:t>Educational Value</a:t>
            </a:r>
            <a:r>
              <a:rPr lang="en-US" dirty="0" smtClean="0">
                <a:solidFill>
                  <a:schemeClr val="tx1"/>
                </a:solidFill>
                <a:latin typeface="+mn-lt"/>
                <a:ea typeface="+mn-ea"/>
                <a:cs typeface="+mn-cs"/>
              </a:rPr>
              <a:t/>
            </a:r>
            <a:br>
              <a:rPr lang="en-US" dirty="0" smtClean="0">
                <a:solidFill>
                  <a:schemeClr val="tx1"/>
                </a:solidFill>
                <a:latin typeface="+mn-lt"/>
                <a:ea typeface="+mn-ea"/>
                <a:cs typeface="+mn-cs"/>
              </a:rPr>
            </a:br>
            <a:endParaRPr lang="en-US" dirty="0" smtClean="0"/>
          </a:p>
        </p:txBody>
      </p:sp>
      <p:sp>
        <p:nvSpPr>
          <p:cNvPr id="11267" name="Content Placeholder 2"/>
          <p:cNvSpPr>
            <a:spLocks noGrp="1"/>
          </p:cNvSpPr>
          <p:nvPr>
            <p:ph idx="1"/>
          </p:nvPr>
        </p:nvSpPr>
        <p:spPr>
          <a:xfrm>
            <a:off x="685800" y="1981200"/>
            <a:ext cx="7772400" cy="2895600"/>
          </a:xfrm>
          <a:solidFill>
            <a:schemeClr val="bg1"/>
          </a:solidFill>
        </p:spPr>
        <p:txBody>
          <a:bodyPr/>
          <a:lstStyle/>
          <a:p>
            <a:pPr lvl="0"/>
            <a:r>
              <a:rPr lang="en-US" dirty="0"/>
              <a:t>Encourages creative expression </a:t>
            </a:r>
          </a:p>
          <a:p>
            <a:pPr lvl="0"/>
            <a:r>
              <a:rPr lang="en-US" dirty="0"/>
              <a:t>Supports students with learning difficulties </a:t>
            </a:r>
          </a:p>
          <a:p>
            <a:pPr lvl="0"/>
            <a:r>
              <a:rPr lang="en-US" dirty="0"/>
              <a:t>Provides insight into emotional experience </a:t>
            </a:r>
          </a:p>
          <a:p>
            <a:pPr lvl="0"/>
            <a:r>
              <a:rPr lang="en-US" dirty="0"/>
              <a:t>Builds communication pathways </a:t>
            </a:r>
          </a:p>
          <a:p>
            <a:pPr marL="0" indent="0">
              <a:buNone/>
            </a:pPr>
            <a:endParaRPr lang="en-US" dirty="0" smtClean="0"/>
          </a:p>
        </p:txBody>
      </p:sp>
      <p:sp>
        <p:nvSpPr>
          <p:cNvPr id="4" name="Content Placeholder 2"/>
          <p:cNvSpPr txBox="1">
            <a:spLocks/>
          </p:cNvSpPr>
          <p:nvPr/>
        </p:nvSpPr>
        <p:spPr bwMode="auto">
          <a:xfrm>
            <a:off x="685800" y="5562600"/>
            <a:ext cx="7772400" cy="9906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sz="2800" i="1" dirty="0" smtClean="0"/>
              <a:t>Some inmates had no idea WHY they committed crimes, drawing it out opened the understanding.</a:t>
            </a:r>
            <a:endParaRPr lang="en-US" sz="2800" i="1"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4" name="Picture 6" descr="C:\Users\My\Desktop\M-Sample.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00700" y="990600"/>
            <a:ext cx="3257550" cy="4886325"/>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p:cNvSpPr>
            <a:spLocks noGrp="1"/>
          </p:cNvSpPr>
          <p:nvPr>
            <p:ph idx="1"/>
          </p:nvPr>
        </p:nvSpPr>
        <p:spPr>
          <a:xfrm>
            <a:off x="533400" y="766762"/>
            <a:ext cx="4914900" cy="5334000"/>
          </a:xfrm>
          <a:solidFill>
            <a:schemeClr val="bg1"/>
          </a:solidFill>
        </p:spPr>
        <p:txBody>
          <a:bodyPr/>
          <a:lstStyle/>
          <a:p>
            <a:pPr marL="0" indent="0">
              <a:buNone/>
            </a:pPr>
            <a:r>
              <a:rPr lang="en-US" sz="2800" dirty="0" smtClean="0"/>
              <a:t>This is an AI version of what my middle brother drew in 1978. As the middle child in our family, he developed a personality that has always been direct and straightforward. His thoughts are clear, and structured.</a:t>
            </a:r>
            <a:br>
              <a:rPr lang="en-US" sz="2800" dirty="0" smtClean="0"/>
            </a:br>
            <a:r>
              <a:rPr lang="en-US" sz="2800" dirty="0" smtClean="0"/>
              <a:t/>
            </a:r>
            <a:br>
              <a:rPr lang="en-US" sz="2800" dirty="0" smtClean="0"/>
            </a:br>
            <a:r>
              <a:rPr lang="en-US" sz="2800" dirty="0" smtClean="0"/>
              <a:t>The tall, narrow form and minimal branching suggest a sense of purpose and focus rather than distraction. </a:t>
            </a:r>
            <a:endParaRPr lang="en-US" sz="2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pPr>
              <a:defRPr/>
            </a:pPr>
            <a:r>
              <a:rPr lang="en-US" sz="3600" b="1" dirty="0" smtClean="0">
                <a:solidFill>
                  <a:schemeClr val="tx1"/>
                </a:solidFill>
                <a:latin typeface="+mn-lt"/>
                <a:ea typeface="+mn-ea"/>
                <a:cs typeface="+mn-cs"/>
              </a:rPr>
              <a:t>Slide 8 – </a:t>
            </a:r>
            <a:r>
              <a:rPr lang="en-US" sz="3600" dirty="0"/>
              <a:t>Connection to Art </a:t>
            </a:r>
            <a:r>
              <a:rPr lang="en-US" sz="3600" dirty="0" smtClean="0"/>
              <a:t>Education</a:t>
            </a:r>
            <a:endParaRPr lang="en-US" sz="4000" dirty="0" smtClean="0"/>
          </a:p>
        </p:txBody>
      </p:sp>
      <p:sp>
        <p:nvSpPr>
          <p:cNvPr id="13315" name="Content Placeholder 2"/>
          <p:cNvSpPr>
            <a:spLocks noGrp="1"/>
          </p:cNvSpPr>
          <p:nvPr>
            <p:ph idx="1"/>
          </p:nvPr>
        </p:nvSpPr>
        <p:spPr>
          <a:xfrm>
            <a:off x="685800" y="1981200"/>
            <a:ext cx="7772400" cy="2895600"/>
          </a:xfrm>
          <a:solidFill>
            <a:schemeClr val="bg1"/>
          </a:solidFill>
        </p:spPr>
        <p:txBody>
          <a:bodyPr/>
          <a:lstStyle/>
          <a:p>
            <a:pPr lvl="0"/>
            <a:r>
              <a:rPr lang="en-US" dirty="0"/>
              <a:t>Encourages creative expression </a:t>
            </a:r>
          </a:p>
          <a:p>
            <a:pPr lvl="0"/>
            <a:r>
              <a:rPr lang="en-US" dirty="0"/>
              <a:t>Supports students with learning difficulties </a:t>
            </a:r>
          </a:p>
          <a:p>
            <a:pPr lvl="0"/>
            <a:r>
              <a:rPr lang="en-US" dirty="0"/>
              <a:t>Provides insight into emotional experience </a:t>
            </a:r>
          </a:p>
          <a:p>
            <a:pPr lvl="0"/>
            <a:r>
              <a:rPr lang="en-US" dirty="0"/>
              <a:t>Builds communication pathways </a:t>
            </a:r>
          </a:p>
        </p:txBody>
      </p:sp>
      <p:sp>
        <p:nvSpPr>
          <p:cNvPr id="4" name="Content Placeholder 2"/>
          <p:cNvSpPr txBox="1">
            <a:spLocks/>
          </p:cNvSpPr>
          <p:nvPr/>
        </p:nvSpPr>
        <p:spPr bwMode="auto">
          <a:xfrm>
            <a:off x="685800" y="5410200"/>
            <a:ext cx="7772400" cy="11430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sz="2800" i="1" dirty="0" smtClean="0"/>
              <a:t>This is not therapy as much as it is clarifying personal history.</a:t>
            </a:r>
            <a:endParaRPr lang="en-US" sz="2800" i="1"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pPr>
              <a:defRPr/>
            </a:pPr>
            <a:r>
              <a:rPr lang="en-US" b="1" dirty="0" smtClean="0">
                <a:solidFill>
                  <a:schemeClr val="tx1"/>
                </a:solidFill>
                <a:latin typeface="+mn-lt"/>
                <a:ea typeface="+mn-ea"/>
                <a:cs typeface="+mn-cs"/>
              </a:rPr>
              <a:t>Slide 9 – </a:t>
            </a:r>
            <a:r>
              <a:rPr lang="en-US" dirty="0" err="1"/>
              <a:t>Uhlin’s</a:t>
            </a:r>
            <a:r>
              <a:rPr lang="en-US" dirty="0"/>
              <a:t> Contribution</a:t>
            </a:r>
            <a:r>
              <a:rPr lang="en-US" dirty="0" smtClean="0">
                <a:solidFill>
                  <a:schemeClr val="tx1"/>
                </a:solidFill>
                <a:latin typeface="+mn-lt"/>
                <a:ea typeface="+mn-ea"/>
                <a:cs typeface="+mn-cs"/>
              </a:rPr>
              <a:t/>
            </a:r>
            <a:br>
              <a:rPr lang="en-US" dirty="0" smtClean="0">
                <a:solidFill>
                  <a:schemeClr val="tx1"/>
                </a:solidFill>
                <a:latin typeface="+mn-lt"/>
                <a:ea typeface="+mn-ea"/>
                <a:cs typeface="+mn-cs"/>
              </a:rPr>
            </a:br>
            <a:endParaRPr lang="en-US" dirty="0" smtClean="0"/>
          </a:p>
        </p:txBody>
      </p:sp>
      <p:sp>
        <p:nvSpPr>
          <p:cNvPr id="14339" name="Content Placeholder 2"/>
          <p:cNvSpPr>
            <a:spLocks noGrp="1"/>
          </p:cNvSpPr>
          <p:nvPr>
            <p:ph idx="1"/>
          </p:nvPr>
        </p:nvSpPr>
        <p:spPr>
          <a:xfrm>
            <a:off x="685800" y="1981200"/>
            <a:ext cx="7772400" cy="3200400"/>
          </a:xfrm>
          <a:solidFill>
            <a:schemeClr val="bg1"/>
          </a:solidFill>
        </p:spPr>
        <p:txBody>
          <a:bodyPr/>
          <a:lstStyle/>
          <a:p>
            <a:pPr lvl="0"/>
            <a:r>
              <a:rPr lang="en-US" dirty="0"/>
              <a:t>Emphasis on </a:t>
            </a:r>
            <a:r>
              <a:rPr lang="en-US" b="1" dirty="0"/>
              <a:t>art for exceptional learners</a:t>
            </a:r>
            <a:r>
              <a:rPr lang="en-US" dirty="0"/>
              <a:t> </a:t>
            </a:r>
          </a:p>
          <a:p>
            <a:pPr lvl="0"/>
            <a:r>
              <a:rPr lang="en-US" dirty="0"/>
              <a:t>Focus on expression rather than perfection </a:t>
            </a:r>
          </a:p>
          <a:p>
            <a:pPr lvl="0"/>
            <a:r>
              <a:rPr lang="en-US" dirty="0"/>
              <a:t>Encourages confidence and participation </a:t>
            </a:r>
          </a:p>
          <a:p>
            <a:pPr lvl="0"/>
            <a:r>
              <a:rPr lang="en-US" dirty="0"/>
              <a:t>Aligns with relational teaching methods </a:t>
            </a:r>
          </a:p>
        </p:txBody>
      </p:sp>
      <p:sp>
        <p:nvSpPr>
          <p:cNvPr id="4" name="Content Placeholder 2"/>
          <p:cNvSpPr txBox="1">
            <a:spLocks/>
          </p:cNvSpPr>
          <p:nvPr/>
        </p:nvSpPr>
        <p:spPr bwMode="auto">
          <a:xfrm>
            <a:off x="685800" y="5562600"/>
            <a:ext cx="7772400" cy="9906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sz="2800" i="1" dirty="0" smtClean="0"/>
              <a:t>It was 1978 and I was a Jr. High kid listening to Dr. </a:t>
            </a:r>
            <a:r>
              <a:rPr lang="en-US" sz="2800" i="1" dirty="0" err="1" smtClean="0"/>
              <a:t>Uhlin</a:t>
            </a:r>
            <a:r>
              <a:rPr lang="en-US" sz="2800" i="1" dirty="0" smtClean="0"/>
              <a:t> for the first time. Every idea stuck in my mind.</a:t>
            </a:r>
            <a:endParaRPr lang="en-US" sz="2800" i="1"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Content Placeholder 2"/>
          <p:cNvSpPr>
            <a:spLocks noGrp="1"/>
          </p:cNvSpPr>
          <p:nvPr>
            <p:ph idx="1"/>
          </p:nvPr>
        </p:nvSpPr>
        <p:spPr>
          <a:xfrm>
            <a:off x="304800" y="228600"/>
            <a:ext cx="5715000" cy="6305550"/>
          </a:xfrm>
          <a:solidFill>
            <a:schemeClr val="bg1"/>
          </a:solidFill>
        </p:spPr>
        <p:txBody>
          <a:bodyPr/>
          <a:lstStyle/>
          <a:p>
            <a:pPr marL="0" indent="0">
              <a:buNone/>
            </a:pPr>
            <a:r>
              <a:rPr lang="en-US" sz="2800" dirty="0" smtClean="0"/>
              <a:t>This is an AI example of the drawing a 72-year-old felon provided. </a:t>
            </a:r>
            <a:br>
              <a:rPr lang="en-US" sz="2800" dirty="0" smtClean="0"/>
            </a:br>
            <a:r>
              <a:rPr lang="en-US" sz="2800" dirty="0" smtClean="0"/>
              <a:t>I spoke with this older inmate, and after seeing his drawing, I immediately had to ask him about his painful childhood. I was curious and inquired if his mother knew that he was being molested as an elementary age kid. He immediately confirmed that it happened and it was extremely painful. He followed up by saying, “but no one wants to hear about it.” My first response was, would you like to get some coffee? I'll buy.</a:t>
            </a:r>
            <a:endParaRPr lang="en-US" sz="2800" dirty="0"/>
          </a:p>
        </p:txBody>
      </p:sp>
      <p:pic>
        <p:nvPicPr>
          <p:cNvPr id="15366" name="Picture 6" descr="C:\Users\My\Desktop\T-Sample.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8126" r="15710"/>
          <a:stretch/>
        </p:blipFill>
        <p:spPr bwMode="auto">
          <a:xfrm>
            <a:off x="6172200" y="228600"/>
            <a:ext cx="2781300" cy="63055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pPr>
              <a:defRPr/>
            </a:pPr>
            <a:r>
              <a:rPr lang="en-US" b="1" dirty="0" smtClean="0">
                <a:solidFill>
                  <a:schemeClr val="tx1"/>
                </a:solidFill>
                <a:latin typeface="+mn-lt"/>
                <a:ea typeface="+mn-ea"/>
                <a:cs typeface="+mn-cs"/>
              </a:rPr>
              <a:t>Slide 10 – </a:t>
            </a:r>
            <a:r>
              <a:rPr lang="en-US" dirty="0"/>
              <a:t>Practical Application</a:t>
            </a:r>
            <a:r>
              <a:rPr lang="en-US" dirty="0" smtClean="0">
                <a:solidFill>
                  <a:schemeClr val="tx1"/>
                </a:solidFill>
                <a:latin typeface="+mn-lt"/>
                <a:ea typeface="+mn-ea"/>
                <a:cs typeface="+mn-cs"/>
              </a:rPr>
              <a:t/>
            </a:r>
            <a:br>
              <a:rPr lang="en-US" dirty="0" smtClean="0">
                <a:solidFill>
                  <a:schemeClr val="tx1"/>
                </a:solidFill>
                <a:latin typeface="+mn-lt"/>
                <a:ea typeface="+mn-ea"/>
                <a:cs typeface="+mn-cs"/>
              </a:rPr>
            </a:br>
            <a:endParaRPr lang="en-US" dirty="0" smtClean="0"/>
          </a:p>
        </p:txBody>
      </p:sp>
      <p:sp>
        <p:nvSpPr>
          <p:cNvPr id="16387" name="Content Placeholder 2"/>
          <p:cNvSpPr>
            <a:spLocks noGrp="1"/>
          </p:cNvSpPr>
          <p:nvPr>
            <p:ph idx="1"/>
          </p:nvPr>
        </p:nvSpPr>
        <p:spPr>
          <a:xfrm>
            <a:off x="685800" y="1981200"/>
            <a:ext cx="7772400" cy="2819400"/>
          </a:xfrm>
          <a:solidFill>
            <a:schemeClr val="bg1"/>
          </a:solidFill>
        </p:spPr>
        <p:txBody>
          <a:bodyPr/>
          <a:lstStyle/>
          <a:p>
            <a:pPr lvl="0"/>
            <a:r>
              <a:rPr lang="en-US" dirty="0"/>
              <a:t>Use drawings to start conversations </a:t>
            </a:r>
          </a:p>
          <a:p>
            <a:pPr lvl="0"/>
            <a:r>
              <a:rPr lang="en-US" dirty="0"/>
              <a:t>Ask open-ended questions </a:t>
            </a:r>
          </a:p>
          <a:p>
            <a:pPr lvl="0"/>
            <a:r>
              <a:rPr lang="en-US" dirty="0"/>
              <a:t>Listen without assuming </a:t>
            </a:r>
          </a:p>
          <a:p>
            <a:pPr lvl="0"/>
            <a:r>
              <a:rPr lang="en-US" dirty="0"/>
              <a:t>Build trust through engagement </a:t>
            </a:r>
          </a:p>
        </p:txBody>
      </p:sp>
      <p:sp>
        <p:nvSpPr>
          <p:cNvPr id="4" name="Content Placeholder 2"/>
          <p:cNvSpPr txBox="1">
            <a:spLocks/>
          </p:cNvSpPr>
          <p:nvPr/>
        </p:nvSpPr>
        <p:spPr bwMode="auto">
          <a:xfrm>
            <a:off x="685800" y="5562600"/>
            <a:ext cx="7772400" cy="9906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sz="2800" i="1" dirty="0" smtClean="0"/>
              <a:t>We drew a house and people next to the house. My house had a long driveway and a fence. </a:t>
            </a:r>
            <a:endParaRPr lang="en-US" sz="2800" i="1"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pPr>
              <a:defRPr/>
            </a:pPr>
            <a:r>
              <a:rPr lang="en-US" b="1" dirty="0" smtClean="0">
                <a:solidFill>
                  <a:schemeClr val="tx1"/>
                </a:solidFill>
                <a:latin typeface="+mn-lt"/>
                <a:ea typeface="+mn-ea"/>
                <a:cs typeface="+mn-cs"/>
              </a:rPr>
              <a:t>Slide 11 – </a:t>
            </a:r>
            <a:r>
              <a:rPr lang="en-US" dirty="0"/>
              <a:t>Example Questions</a:t>
            </a:r>
            <a:r>
              <a:rPr lang="en-US" dirty="0" smtClean="0">
                <a:solidFill>
                  <a:schemeClr val="tx1"/>
                </a:solidFill>
                <a:latin typeface="+mn-lt"/>
                <a:ea typeface="+mn-ea"/>
                <a:cs typeface="+mn-cs"/>
              </a:rPr>
              <a:t/>
            </a:r>
            <a:br>
              <a:rPr lang="en-US" dirty="0" smtClean="0">
                <a:solidFill>
                  <a:schemeClr val="tx1"/>
                </a:solidFill>
                <a:latin typeface="+mn-lt"/>
                <a:ea typeface="+mn-ea"/>
                <a:cs typeface="+mn-cs"/>
              </a:rPr>
            </a:br>
            <a:endParaRPr lang="en-US" dirty="0" smtClean="0"/>
          </a:p>
        </p:txBody>
      </p:sp>
      <p:sp>
        <p:nvSpPr>
          <p:cNvPr id="17411" name="Content Placeholder 2"/>
          <p:cNvSpPr>
            <a:spLocks noGrp="1"/>
          </p:cNvSpPr>
          <p:nvPr>
            <p:ph idx="1"/>
          </p:nvPr>
        </p:nvSpPr>
        <p:spPr>
          <a:xfrm>
            <a:off x="685800" y="1981200"/>
            <a:ext cx="7772400" cy="3124200"/>
          </a:xfrm>
          <a:solidFill>
            <a:schemeClr val="bg1"/>
          </a:solidFill>
        </p:spPr>
        <p:txBody>
          <a:bodyPr/>
          <a:lstStyle/>
          <a:p>
            <a:pPr lvl="0"/>
            <a:r>
              <a:rPr lang="en-US" dirty="0"/>
              <a:t>“Tell me about your tree…” </a:t>
            </a:r>
          </a:p>
          <a:p>
            <a:pPr lvl="0"/>
            <a:r>
              <a:rPr lang="en-US" dirty="0"/>
              <a:t>“Who lives in this house?” </a:t>
            </a:r>
          </a:p>
          <a:p>
            <a:pPr lvl="0"/>
            <a:r>
              <a:rPr lang="en-US" dirty="0"/>
              <a:t>“What is happening in this picture?” </a:t>
            </a:r>
          </a:p>
          <a:p>
            <a:pPr lvl="0"/>
            <a:r>
              <a:rPr lang="en-US" dirty="0"/>
              <a:t>“How does this represent you?” </a:t>
            </a:r>
          </a:p>
        </p:txBody>
      </p:sp>
      <p:sp>
        <p:nvSpPr>
          <p:cNvPr id="4" name="Content Placeholder 2"/>
          <p:cNvSpPr txBox="1">
            <a:spLocks/>
          </p:cNvSpPr>
          <p:nvPr/>
        </p:nvSpPr>
        <p:spPr bwMode="auto">
          <a:xfrm>
            <a:off x="685800" y="5486400"/>
            <a:ext cx="7772400" cy="10668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sz="2800" i="1" dirty="0" smtClean="0"/>
              <a:t>My drawing of a chimney with smoke showed a confidence in my own personality. Helpful</a:t>
            </a:r>
            <a:endParaRPr lang="en-US" sz="2800" i="1"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pPr>
              <a:defRPr/>
            </a:pPr>
            <a:r>
              <a:rPr lang="en-US" sz="3600" b="1" dirty="0" smtClean="0">
                <a:solidFill>
                  <a:schemeClr val="tx1"/>
                </a:solidFill>
                <a:latin typeface="+mn-lt"/>
                <a:ea typeface="+mn-ea"/>
                <a:cs typeface="+mn-cs"/>
              </a:rPr>
              <a:t>Slide 12 – </a:t>
            </a:r>
            <a:r>
              <a:rPr lang="en-US" sz="3600" dirty="0" smtClean="0"/>
              <a:t>Strengths</a:t>
            </a:r>
            <a:endParaRPr lang="en-US" dirty="0" smtClean="0"/>
          </a:p>
        </p:txBody>
      </p:sp>
      <p:sp>
        <p:nvSpPr>
          <p:cNvPr id="18435" name="Content Placeholder 2"/>
          <p:cNvSpPr>
            <a:spLocks noGrp="1"/>
          </p:cNvSpPr>
          <p:nvPr>
            <p:ph idx="1"/>
          </p:nvPr>
        </p:nvSpPr>
        <p:spPr>
          <a:xfrm>
            <a:off x="685800" y="1981200"/>
            <a:ext cx="7772400" cy="2438400"/>
          </a:xfrm>
          <a:solidFill>
            <a:schemeClr val="bg1"/>
          </a:solidFill>
        </p:spPr>
        <p:txBody>
          <a:bodyPr/>
          <a:lstStyle/>
          <a:p>
            <a:pPr lvl="0"/>
            <a:r>
              <a:rPr lang="en-US" dirty="0"/>
              <a:t>Accessible to all learners </a:t>
            </a:r>
          </a:p>
          <a:p>
            <a:pPr lvl="0"/>
            <a:r>
              <a:rPr lang="en-US" dirty="0"/>
              <a:t>Encourages participation </a:t>
            </a:r>
          </a:p>
          <a:p>
            <a:pPr lvl="0"/>
            <a:r>
              <a:rPr lang="en-US" dirty="0"/>
              <a:t>Reveals emotional themes </a:t>
            </a:r>
          </a:p>
          <a:p>
            <a:pPr lvl="0"/>
            <a:r>
              <a:rPr lang="en-US" dirty="0"/>
              <a:t>Supports relational teaching </a:t>
            </a:r>
          </a:p>
          <a:p>
            <a:endParaRPr lang="en-US" dirty="0" smtClean="0"/>
          </a:p>
        </p:txBody>
      </p:sp>
      <p:sp>
        <p:nvSpPr>
          <p:cNvPr id="4" name="Content Placeholder 2"/>
          <p:cNvSpPr txBox="1">
            <a:spLocks/>
          </p:cNvSpPr>
          <p:nvPr/>
        </p:nvSpPr>
        <p:spPr bwMode="auto">
          <a:xfrm>
            <a:off x="685800" y="5486400"/>
            <a:ext cx="7772400" cy="10668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sz="2800" i="1" dirty="0" smtClean="0"/>
              <a:t>It was hard to accept that my tree had fruit on the ground showing failed efforts.</a:t>
            </a:r>
            <a:endParaRPr lang="en-US" sz="2800" i="1"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pPr>
              <a:defRPr/>
            </a:pPr>
            <a:r>
              <a:rPr lang="en-US" b="1" dirty="0" smtClean="0">
                <a:solidFill>
                  <a:schemeClr val="tx1"/>
                </a:solidFill>
                <a:latin typeface="+mn-lt"/>
                <a:ea typeface="+mn-ea"/>
                <a:cs typeface="+mn-cs"/>
              </a:rPr>
              <a:t>Slide 13 – </a:t>
            </a:r>
            <a:r>
              <a:rPr lang="en-US" dirty="0"/>
              <a:t>Limitations</a:t>
            </a:r>
            <a:r>
              <a:rPr lang="en-US" dirty="0" smtClean="0">
                <a:solidFill>
                  <a:schemeClr val="tx1"/>
                </a:solidFill>
                <a:latin typeface="+mn-lt"/>
                <a:ea typeface="+mn-ea"/>
                <a:cs typeface="+mn-cs"/>
              </a:rPr>
              <a:t/>
            </a:r>
            <a:br>
              <a:rPr lang="en-US" dirty="0" smtClean="0">
                <a:solidFill>
                  <a:schemeClr val="tx1"/>
                </a:solidFill>
                <a:latin typeface="+mn-lt"/>
                <a:ea typeface="+mn-ea"/>
                <a:cs typeface="+mn-cs"/>
              </a:rPr>
            </a:br>
            <a:endParaRPr lang="en-US" dirty="0" smtClean="0"/>
          </a:p>
        </p:txBody>
      </p:sp>
      <p:sp>
        <p:nvSpPr>
          <p:cNvPr id="20483" name="Content Placeholder 2"/>
          <p:cNvSpPr>
            <a:spLocks noGrp="1"/>
          </p:cNvSpPr>
          <p:nvPr>
            <p:ph idx="1"/>
          </p:nvPr>
        </p:nvSpPr>
        <p:spPr>
          <a:xfrm>
            <a:off x="685800" y="1981200"/>
            <a:ext cx="7772400" cy="2819400"/>
          </a:xfrm>
          <a:solidFill>
            <a:schemeClr val="bg1"/>
          </a:solidFill>
        </p:spPr>
        <p:txBody>
          <a:bodyPr/>
          <a:lstStyle/>
          <a:p>
            <a:pPr lvl="0"/>
            <a:r>
              <a:rPr lang="en-US" dirty="0"/>
              <a:t>Interpretations are subjective </a:t>
            </a:r>
          </a:p>
          <a:p>
            <a:pPr lvl="0"/>
            <a:r>
              <a:rPr lang="en-US" dirty="0" smtClean="0"/>
              <a:t>Perceived as a “Cheap Parlor Trick” </a:t>
            </a:r>
            <a:endParaRPr lang="en-US" dirty="0"/>
          </a:p>
          <a:p>
            <a:pPr lvl="0"/>
            <a:r>
              <a:rPr lang="en-US" dirty="0"/>
              <a:t>Requires careful, ethical use </a:t>
            </a:r>
          </a:p>
          <a:p>
            <a:r>
              <a:rPr lang="en-US" dirty="0"/>
              <a:t>Must be paired with conversation </a:t>
            </a:r>
            <a:endParaRPr lang="en-US" dirty="0" smtClean="0"/>
          </a:p>
        </p:txBody>
      </p:sp>
      <p:sp>
        <p:nvSpPr>
          <p:cNvPr id="4" name="Content Placeholder 2"/>
          <p:cNvSpPr txBox="1">
            <a:spLocks/>
          </p:cNvSpPr>
          <p:nvPr/>
        </p:nvSpPr>
        <p:spPr bwMode="auto">
          <a:xfrm>
            <a:off x="685800" y="5562600"/>
            <a:ext cx="7772400" cy="9906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sz="2800" i="1" dirty="0" smtClean="0"/>
              <a:t>Some of the deaf folks at the meeting just denied the explanation. They were not ready.</a:t>
            </a:r>
            <a:endParaRPr lang="en-US" sz="2800" i="1"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pPr>
              <a:defRPr/>
            </a:pPr>
            <a:r>
              <a:rPr lang="en-US" sz="3600" b="1" dirty="0" smtClean="0">
                <a:solidFill>
                  <a:schemeClr val="tx1"/>
                </a:solidFill>
                <a:latin typeface="+mn-lt"/>
                <a:ea typeface="+mn-ea"/>
                <a:cs typeface="+mn-cs"/>
              </a:rPr>
              <a:t>Slide 14 – </a:t>
            </a:r>
            <a:r>
              <a:rPr lang="en-US" sz="3600" dirty="0"/>
              <a:t>Comparison to </a:t>
            </a:r>
            <a:r>
              <a:rPr lang="en-US" sz="3600" dirty="0" smtClean="0"/>
              <a:t>Behaviorism</a:t>
            </a:r>
            <a:endParaRPr lang="en-US" dirty="0" smtClean="0"/>
          </a:p>
        </p:txBody>
      </p:sp>
      <p:sp>
        <p:nvSpPr>
          <p:cNvPr id="21507" name="Content Placeholder 2"/>
          <p:cNvSpPr>
            <a:spLocks noGrp="1"/>
          </p:cNvSpPr>
          <p:nvPr>
            <p:ph idx="1"/>
          </p:nvPr>
        </p:nvSpPr>
        <p:spPr>
          <a:xfrm>
            <a:off x="685800" y="1981200"/>
            <a:ext cx="7772400" cy="3200400"/>
          </a:xfrm>
          <a:solidFill>
            <a:schemeClr val="bg1"/>
          </a:solidFill>
        </p:spPr>
        <p:txBody>
          <a:bodyPr/>
          <a:lstStyle/>
          <a:p>
            <a:pPr lvl="0"/>
            <a:r>
              <a:rPr lang="en-US" b="1" dirty="0"/>
              <a:t>Skinner:</a:t>
            </a:r>
            <a:r>
              <a:rPr lang="en-US" dirty="0"/>
              <a:t> observable behavior, reinforcement </a:t>
            </a:r>
          </a:p>
          <a:p>
            <a:pPr lvl="0"/>
            <a:r>
              <a:rPr lang="en-US" b="1" dirty="0"/>
              <a:t>HTP:</a:t>
            </a:r>
            <a:r>
              <a:rPr lang="en-US" dirty="0"/>
              <a:t> internal expression, meaning </a:t>
            </a:r>
          </a:p>
          <a:p>
            <a:r>
              <a:rPr lang="en-US" dirty="0"/>
              <a:t>Both valuable in different contexts </a:t>
            </a:r>
            <a:endParaRPr lang="en-US" dirty="0" smtClean="0"/>
          </a:p>
        </p:txBody>
      </p:sp>
      <p:sp>
        <p:nvSpPr>
          <p:cNvPr id="4" name="Content Placeholder 2"/>
          <p:cNvSpPr txBox="1">
            <a:spLocks/>
          </p:cNvSpPr>
          <p:nvPr/>
        </p:nvSpPr>
        <p:spPr bwMode="auto">
          <a:xfrm>
            <a:off x="685800" y="5562600"/>
            <a:ext cx="7772400" cy="9906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sz="2800" i="1" dirty="0" smtClean="0"/>
              <a:t>I began to use this HTP method in difficult counseling  and at felony recover housing.</a:t>
            </a:r>
            <a:endParaRPr lang="en-US" sz="2800" i="1"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Content Placeholder 2"/>
          <p:cNvSpPr>
            <a:spLocks noGrp="1"/>
          </p:cNvSpPr>
          <p:nvPr>
            <p:ph idx="1"/>
          </p:nvPr>
        </p:nvSpPr>
        <p:spPr>
          <a:xfrm>
            <a:off x="380999" y="457200"/>
            <a:ext cx="6296023" cy="6096000"/>
          </a:xfrm>
          <a:solidFill>
            <a:schemeClr val="bg1"/>
          </a:solidFill>
        </p:spPr>
        <p:txBody>
          <a:bodyPr/>
          <a:lstStyle/>
          <a:p>
            <a:pPr marL="0" indent="0">
              <a:buNone/>
            </a:pPr>
            <a:r>
              <a:rPr lang="en-US" sz="2700" dirty="0" smtClean="0"/>
              <a:t>This is an AI example of the drawing a bride-to-be had drawn. She had a great testimony for the Lord and wanted to be transparent about their past problems. After she drew a tree that leaned to the left, I asked her if she did not get along with her dad at this time. She leveled with her future husband and me saying that she couldn't stand him at all. </a:t>
            </a:r>
            <a:r>
              <a:rPr lang="en-US" sz="2700" dirty="0"/>
              <a:t>H</a:t>
            </a:r>
            <a:r>
              <a:rPr lang="en-US" sz="2700" dirty="0" smtClean="0"/>
              <a:t>e was mean and overbearing to an extreme degree. She could not wait to get away from him. It was something that she didn't know how to deal with, and she did not want to bring this into her marriage.</a:t>
            </a:r>
          </a:p>
          <a:p>
            <a:pPr marL="0" indent="0">
              <a:buNone/>
            </a:pPr>
            <a:endParaRPr lang="en-US" sz="2800" dirty="0" smtClean="0"/>
          </a:p>
        </p:txBody>
      </p:sp>
      <p:pic>
        <p:nvPicPr>
          <p:cNvPr id="22533" name="Picture 5" descr="C:\Users\My\Desktop\E-Sample.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3439" r="15620"/>
          <a:stretch/>
        </p:blipFill>
        <p:spPr bwMode="auto">
          <a:xfrm>
            <a:off x="6677023" y="609600"/>
            <a:ext cx="2228851" cy="5486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pPr>
              <a:defRPr/>
            </a:pPr>
            <a:r>
              <a:rPr lang="en-US" b="1" dirty="0" smtClean="0">
                <a:solidFill>
                  <a:schemeClr val="tx1"/>
                </a:solidFill>
                <a:latin typeface="+mn-lt"/>
                <a:ea typeface="+mn-ea"/>
                <a:cs typeface="+mn-cs"/>
              </a:rPr>
              <a:t>Slide 15 – </a:t>
            </a:r>
            <a:r>
              <a:rPr lang="en-US" dirty="0"/>
              <a:t>Biblical </a:t>
            </a:r>
            <a:r>
              <a:rPr lang="en-US" dirty="0" smtClean="0"/>
              <a:t>Integration</a:t>
            </a:r>
            <a:endParaRPr lang="en-US" dirty="0" smtClean="0"/>
          </a:p>
        </p:txBody>
      </p:sp>
      <p:sp>
        <p:nvSpPr>
          <p:cNvPr id="23555" name="Content Placeholder 2"/>
          <p:cNvSpPr>
            <a:spLocks noGrp="1"/>
          </p:cNvSpPr>
          <p:nvPr>
            <p:ph idx="1"/>
          </p:nvPr>
        </p:nvSpPr>
        <p:spPr>
          <a:xfrm>
            <a:off x="685800" y="1981200"/>
            <a:ext cx="7772400" cy="3276600"/>
          </a:xfrm>
          <a:solidFill>
            <a:schemeClr val="bg1"/>
          </a:solidFill>
        </p:spPr>
        <p:txBody>
          <a:bodyPr/>
          <a:lstStyle/>
          <a:p>
            <a:r>
              <a:rPr lang="en-US" sz="2800" b="1" dirty="0"/>
              <a:t>📖 God looks at the heart (1 Samuel 16:7)</a:t>
            </a:r>
            <a:br>
              <a:rPr lang="en-US" sz="2800" b="1" dirty="0"/>
            </a:br>
            <a:r>
              <a:rPr lang="en-US" sz="2800" b="1" dirty="0"/>
              <a:t>📖 Communication beyond words (Psalm 19:1)</a:t>
            </a:r>
            <a:br>
              <a:rPr lang="en-US" sz="2800" b="1" dirty="0"/>
            </a:br>
            <a:r>
              <a:rPr lang="en-US" sz="2800" b="1" dirty="0"/>
              <a:t>📖 Listening with understanding (James 1:19)</a:t>
            </a:r>
          </a:p>
        </p:txBody>
      </p:sp>
      <p:sp>
        <p:nvSpPr>
          <p:cNvPr id="4" name="Content Placeholder 2"/>
          <p:cNvSpPr txBox="1">
            <a:spLocks/>
          </p:cNvSpPr>
          <p:nvPr/>
        </p:nvSpPr>
        <p:spPr bwMode="auto">
          <a:xfrm>
            <a:off x="685800" y="5486400"/>
            <a:ext cx="7772400" cy="10668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sz="2800" i="1" dirty="0" smtClean="0"/>
              <a:t>…Jesus stooped down, and with his finger wrote on the ground. John 8:6 WOW, what did he draw?</a:t>
            </a:r>
            <a:endParaRPr lang="en-US" sz="2800" i="1"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solidFill>
            <a:schemeClr val="bg1"/>
          </a:solidFill>
        </p:spPr>
        <p:txBody>
          <a:bodyPr/>
          <a:lstStyle/>
          <a:p>
            <a:r>
              <a:rPr lang="en-US" b="1" dirty="0" smtClean="0"/>
              <a:t>Slide </a:t>
            </a:r>
            <a:r>
              <a:rPr lang="en-US" b="1" dirty="0" smtClean="0"/>
              <a:t>16 – </a:t>
            </a:r>
            <a:r>
              <a:rPr lang="en-US" dirty="0"/>
              <a:t>Ministry Application</a:t>
            </a:r>
            <a:endParaRPr lang="en-US" dirty="0" smtClean="0"/>
          </a:p>
        </p:txBody>
      </p:sp>
      <p:sp>
        <p:nvSpPr>
          <p:cNvPr id="24579" name="Content Placeholder 2"/>
          <p:cNvSpPr>
            <a:spLocks noGrp="1"/>
          </p:cNvSpPr>
          <p:nvPr>
            <p:ph idx="1"/>
          </p:nvPr>
        </p:nvSpPr>
        <p:spPr>
          <a:xfrm>
            <a:off x="685800" y="1981200"/>
            <a:ext cx="7772400" cy="2667000"/>
          </a:xfrm>
          <a:solidFill>
            <a:schemeClr val="bg1"/>
          </a:solidFill>
        </p:spPr>
        <p:txBody>
          <a:bodyPr/>
          <a:lstStyle/>
          <a:p>
            <a:pPr lvl="0"/>
            <a:r>
              <a:rPr lang="en-US" dirty="0"/>
              <a:t>Helps individuals express hidden struggles </a:t>
            </a:r>
          </a:p>
          <a:p>
            <a:pPr lvl="0"/>
            <a:r>
              <a:rPr lang="en-US" dirty="0"/>
              <a:t>Encourages safe dialogue </a:t>
            </a:r>
          </a:p>
          <a:p>
            <a:pPr lvl="0"/>
            <a:r>
              <a:rPr lang="en-US" dirty="0"/>
              <a:t>Supports emotional and spiritual growth </a:t>
            </a:r>
          </a:p>
          <a:p>
            <a:pPr lvl="0"/>
            <a:r>
              <a:rPr lang="en-US" dirty="0"/>
              <a:t>Builds trust and relationship </a:t>
            </a:r>
          </a:p>
        </p:txBody>
      </p:sp>
      <p:sp>
        <p:nvSpPr>
          <p:cNvPr id="4" name="Content Placeholder 2"/>
          <p:cNvSpPr txBox="1">
            <a:spLocks/>
          </p:cNvSpPr>
          <p:nvPr/>
        </p:nvSpPr>
        <p:spPr bwMode="auto">
          <a:xfrm>
            <a:off x="685800" y="5791200"/>
            <a:ext cx="7772400" cy="7620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sz="2800" i="1" dirty="0" smtClean="0"/>
              <a:t>Counseling begins with gaining comfortable trust. </a:t>
            </a:r>
            <a:endParaRPr lang="en-US" sz="2800" i="1"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pPr>
              <a:defRPr/>
            </a:pPr>
            <a:r>
              <a:rPr lang="en-US" b="1" dirty="0" smtClean="0">
                <a:solidFill>
                  <a:schemeClr val="tx1"/>
                </a:solidFill>
                <a:latin typeface="+mn-lt"/>
                <a:ea typeface="+mn-ea"/>
                <a:cs typeface="+mn-cs"/>
              </a:rPr>
              <a:t>Slide 17 – </a:t>
            </a:r>
            <a:r>
              <a:rPr lang="en-US" dirty="0"/>
              <a:t>Personal Reflection</a:t>
            </a:r>
            <a:endParaRPr lang="en-US" dirty="0" smtClean="0"/>
          </a:p>
        </p:txBody>
      </p:sp>
      <p:sp>
        <p:nvSpPr>
          <p:cNvPr id="25603" name="Content Placeholder 2"/>
          <p:cNvSpPr>
            <a:spLocks noGrp="1"/>
          </p:cNvSpPr>
          <p:nvPr>
            <p:ph idx="1"/>
          </p:nvPr>
        </p:nvSpPr>
        <p:spPr>
          <a:xfrm>
            <a:off x="685800" y="1981200"/>
            <a:ext cx="7772400" cy="3200400"/>
          </a:xfrm>
          <a:solidFill>
            <a:schemeClr val="bg1"/>
          </a:solidFill>
        </p:spPr>
        <p:txBody>
          <a:bodyPr/>
          <a:lstStyle/>
          <a:p>
            <a:pPr lvl="0"/>
            <a:r>
              <a:rPr lang="en-US" dirty="0"/>
              <a:t>Learning through relationship </a:t>
            </a:r>
          </a:p>
          <a:p>
            <a:pPr lvl="0"/>
            <a:r>
              <a:rPr lang="en-US" dirty="0"/>
              <a:t>Expression reveals deeper understanding </a:t>
            </a:r>
          </a:p>
          <a:p>
            <a:pPr lvl="0"/>
            <a:r>
              <a:rPr lang="en-US" dirty="0"/>
              <a:t>Art can open doors words cannot </a:t>
            </a:r>
          </a:p>
        </p:txBody>
      </p:sp>
      <p:sp>
        <p:nvSpPr>
          <p:cNvPr id="4" name="Content Placeholder 2"/>
          <p:cNvSpPr txBox="1">
            <a:spLocks/>
          </p:cNvSpPr>
          <p:nvPr/>
        </p:nvSpPr>
        <p:spPr bwMode="auto">
          <a:xfrm>
            <a:off x="685800" y="5486400"/>
            <a:ext cx="7772400" cy="10668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sz="2800" i="1" dirty="0" smtClean="0"/>
              <a:t>When that 72 inmate was able to discuss his past, he began a long and steady healing process.</a:t>
            </a:r>
            <a:endParaRPr lang="en-US" sz="2800" i="1"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solidFill>
            <a:schemeClr val="bg1"/>
          </a:solidFill>
        </p:spPr>
        <p:txBody>
          <a:bodyPr/>
          <a:lstStyle/>
          <a:p>
            <a:r>
              <a:rPr lang="en-US" sz="4000" b="1" dirty="0" smtClean="0"/>
              <a:t>Slide </a:t>
            </a:r>
            <a:r>
              <a:rPr lang="en-US" sz="4000" b="1" dirty="0" smtClean="0"/>
              <a:t>18 – </a:t>
            </a:r>
            <a:r>
              <a:rPr lang="en-US" sz="4000" dirty="0"/>
              <a:t>Key Insight</a:t>
            </a:r>
            <a:endParaRPr lang="en-US" sz="4000" dirty="0" smtClean="0"/>
          </a:p>
        </p:txBody>
      </p:sp>
      <p:sp>
        <p:nvSpPr>
          <p:cNvPr id="26627" name="Content Placeholder 2"/>
          <p:cNvSpPr>
            <a:spLocks noGrp="1"/>
          </p:cNvSpPr>
          <p:nvPr>
            <p:ph idx="1"/>
          </p:nvPr>
        </p:nvSpPr>
        <p:spPr>
          <a:xfrm>
            <a:off x="685800" y="1981200"/>
            <a:ext cx="8229600" cy="2133600"/>
          </a:xfrm>
          <a:solidFill>
            <a:schemeClr val="bg1"/>
          </a:solidFill>
        </p:spPr>
        <p:txBody>
          <a:bodyPr/>
          <a:lstStyle/>
          <a:p>
            <a:r>
              <a:rPr lang="en-US" dirty="0"/>
              <a:t>Drawings are not answers…</a:t>
            </a:r>
            <a:br>
              <a:rPr lang="en-US" dirty="0"/>
            </a:br>
            <a:r>
              <a:rPr lang="en-US" dirty="0"/>
              <a:t>They are invitations to understanding.</a:t>
            </a:r>
          </a:p>
        </p:txBody>
      </p:sp>
      <p:sp>
        <p:nvSpPr>
          <p:cNvPr id="4" name="Content Placeholder 2"/>
          <p:cNvSpPr txBox="1">
            <a:spLocks/>
          </p:cNvSpPr>
          <p:nvPr/>
        </p:nvSpPr>
        <p:spPr bwMode="auto">
          <a:xfrm>
            <a:off x="685800" y="4953000"/>
            <a:ext cx="7772400" cy="1600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sz="2800" i="1" dirty="0" smtClean="0"/>
              <a:t>When applied to the counselor’s understanding, it is possible to provide a better focus of helpful conversations that leads to recovery and healing.</a:t>
            </a:r>
            <a:endParaRPr lang="en-US" sz="2800" i="1"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pPr>
              <a:defRPr/>
            </a:pPr>
            <a:r>
              <a:rPr lang="en-US" sz="3600" b="1" dirty="0" smtClean="0">
                <a:solidFill>
                  <a:schemeClr val="tx1"/>
                </a:solidFill>
                <a:latin typeface="+mn-lt"/>
                <a:ea typeface="+mn-ea"/>
                <a:cs typeface="+mn-cs"/>
              </a:rPr>
              <a:t>Slide 19 – </a:t>
            </a:r>
            <a:r>
              <a:rPr lang="en-US" sz="3600" dirty="0"/>
              <a:t>Conclusion</a:t>
            </a:r>
            <a:endParaRPr lang="en-US" dirty="0" smtClean="0"/>
          </a:p>
        </p:txBody>
      </p:sp>
      <p:sp>
        <p:nvSpPr>
          <p:cNvPr id="27651" name="Content Placeholder 2"/>
          <p:cNvSpPr>
            <a:spLocks noGrp="1"/>
          </p:cNvSpPr>
          <p:nvPr>
            <p:ph idx="1"/>
          </p:nvPr>
        </p:nvSpPr>
        <p:spPr>
          <a:xfrm>
            <a:off x="685800" y="1981200"/>
            <a:ext cx="7772400" cy="2743200"/>
          </a:xfrm>
          <a:solidFill>
            <a:schemeClr val="bg1"/>
          </a:solidFill>
        </p:spPr>
        <p:txBody>
          <a:bodyPr/>
          <a:lstStyle/>
          <a:p>
            <a:pPr lvl="0"/>
            <a:r>
              <a:rPr lang="en-US" dirty="0"/>
              <a:t>HTP is a helpful exploratory tool </a:t>
            </a:r>
          </a:p>
          <a:p>
            <a:pPr lvl="0"/>
            <a:r>
              <a:rPr lang="en-US" dirty="0"/>
              <a:t>Art provides access to internal experience </a:t>
            </a:r>
          </a:p>
          <a:p>
            <a:pPr lvl="0"/>
            <a:r>
              <a:rPr lang="en-US" dirty="0"/>
              <a:t>Best used with care, humility, and conversation </a:t>
            </a:r>
          </a:p>
        </p:txBody>
      </p:sp>
      <p:sp>
        <p:nvSpPr>
          <p:cNvPr id="4" name="Content Placeholder 2"/>
          <p:cNvSpPr txBox="1">
            <a:spLocks/>
          </p:cNvSpPr>
          <p:nvPr/>
        </p:nvSpPr>
        <p:spPr bwMode="auto">
          <a:xfrm>
            <a:off x="685800" y="5791200"/>
            <a:ext cx="7772400" cy="7620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sz="2800" i="1" dirty="0" smtClean="0"/>
              <a:t>God gives wisdom and understanding</a:t>
            </a:r>
            <a:endParaRPr lang="en-US" sz="2800" i="1"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pPr>
              <a:defRPr/>
            </a:pPr>
            <a:r>
              <a:rPr lang="en-US" b="1" dirty="0" smtClean="0">
                <a:solidFill>
                  <a:schemeClr val="tx1"/>
                </a:solidFill>
                <a:latin typeface="+mn-lt"/>
                <a:ea typeface="+mn-ea"/>
                <a:cs typeface="+mn-cs"/>
              </a:rPr>
              <a:t>Slide 20 – </a:t>
            </a:r>
            <a:r>
              <a:rPr lang="en-US" dirty="0"/>
              <a:t>References</a:t>
            </a:r>
            <a:r>
              <a:rPr lang="en-US" dirty="0" smtClean="0"/>
              <a:t/>
            </a:r>
            <a:br>
              <a:rPr lang="en-US" dirty="0" smtClean="0"/>
            </a:br>
            <a:endParaRPr lang="en-US" dirty="0" smtClean="0"/>
          </a:p>
        </p:txBody>
      </p:sp>
      <p:sp>
        <p:nvSpPr>
          <p:cNvPr id="28675" name="Content Placeholder 2"/>
          <p:cNvSpPr>
            <a:spLocks noGrp="1"/>
          </p:cNvSpPr>
          <p:nvPr>
            <p:ph idx="1"/>
          </p:nvPr>
        </p:nvSpPr>
        <p:spPr>
          <a:solidFill>
            <a:schemeClr val="bg1"/>
          </a:solidFill>
        </p:spPr>
        <p:txBody>
          <a:bodyPr/>
          <a:lstStyle/>
          <a:p>
            <a:r>
              <a:rPr lang="en-US" sz="2800" dirty="0"/>
              <a:t>Buck, J. N. (1948). </a:t>
            </a:r>
            <a:r>
              <a:rPr lang="en-US" sz="2800" i="1" dirty="0"/>
              <a:t>House–Tree–Person </a:t>
            </a:r>
            <a:r>
              <a:rPr lang="en-US" sz="2800" i="1" dirty="0" smtClean="0"/>
              <a:t>Technique</a:t>
            </a:r>
            <a:endParaRPr lang="en-US" sz="2800" dirty="0"/>
          </a:p>
          <a:p>
            <a:r>
              <a:rPr lang="en-US" sz="2800" dirty="0" err="1" smtClean="0"/>
              <a:t>Uhlin</a:t>
            </a:r>
            <a:r>
              <a:rPr lang="en-US" sz="2800" dirty="0"/>
              <a:t>, D. H. </a:t>
            </a:r>
            <a:r>
              <a:rPr lang="en-US" sz="2800" i="1" dirty="0"/>
              <a:t>Art for Exceptional </a:t>
            </a:r>
            <a:r>
              <a:rPr lang="en-US" sz="2800" i="1" dirty="0" smtClean="0"/>
              <a:t>Children</a:t>
            </a:r>
            <a:endParaRPr lang="en-US" sz="2800" dirty="0"/>
          </a:p>
          <a:p>
            <a:r>
              <a:rPr lang="en-US" sz="2800" dirty="0" smtClean="0"/>
              <a:t>The </a:t>
            </a:r>
            <a:r>
              <a:rPr lang="en-US" sz="2800" dirty="0"/>
              <a:t>Holy Bible, KJV</a:t>
            </a:r>
          </a:p>
        </p:txBody>
      </p:sp>
    </p:spTree>
  </p:cSld>
  <p:clrMapOvr>
    <a:masterClrMapping/>
  </p:clrMapOvr>
</p:sld>
</file>

<file path=ppt/theme/theme1.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118</TotalTime>
  <Words>1068</Words>
  <Application>Microsoft Office PowerPoint</Application>
  <PresentationFormat>On-screen Show (4:3)</PresentationFormat>
  <Paragraphs>115</Paragraphs>
  <Slides>26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Times New Roman</vt:lpstr>
      <vt:lpstr>Arial</vt:lpstr>
      <vt:lpstr>Calibri</vt:lpstr>
      <vt:lpstr>Office Theme</vt:lpstr>
      <vt:lpstr> ED351 Educational Psychology House–Tree–Person Practical Theory </vt:lpstr>
      <vt:lpstr>about the topic example:</vt:lpstr>
      <vt:lpstr>House–Tree–Person Practical Theory</vt:lpstr>
      <vt:lpstr>PowerPoint Presentation</vt:lpstr>
      <vt:lpstr>Slide 2 – Purpose </vt:lpstr>
      <vt:lpstr>Slide 3 – Background </vt:lpstr>
      <vt:lpstr>Slide 4 - Core Idea</vt:lpstr>
      <vt:lpstr>Slide 5 – The Three Drawings</vt:lpstr>
      <vt:lpstr>Slide 6 – How It Works</vt:lpstr>
      <vt:lpstr>Slide 7 – Educational Value </vt:lpstr>
      <vt:lpstr>PowerPoint Presentation</vt:lpstr>
      <vt:lpstr>Slide 8 – Connection to Art Education</vt:lpstr>
      <vt:lpstr>Slide 9 – Uhlin’s Contribution </vt:lpstr>
      <vt:lpstr>PowerPoint Presentation</vt:lpstr>
      <vt:lpstr>Slide 10 – Practical Application </vt:lpstr>
      <vt:lpstr>Slide 11 – Example Questions </vt:lpstr>
      <vt:lpstr>Slide 12 – Strengths</vt:lpstr>
      <vt:lpstr>Slide 13 – Limitations </vt:lpstr>
      <vt:lpstr>Slide 14 – Comparison to Behaviorism</vt:lpstr>
      <vt:lpstr>PowerPoint Presentation</vt:lpstr>
      <vt:lpstr>Slide 15 – Biblical Integration</vt:lpstr>
      <vt:lpstr>Slide 16 – Ministry Application</vt:lpstr>
      <vt:lpstr>Slide 17 – Personal Reflection</vt:lpstr>
      <vt:lpstr>Slide 18 – Key Insight</vt:lpstr>
      <vt:lpstr>Slide 19 – Conclusion</vt:lpstr>
      <vt:lpstr>Slide 20 – References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My</dc:creator>
  <cp:lastModifiedBy>AA</cp:lastModifiedBy>
  <cp:revision>24</cp:revision>
  <dcterms:created xsi:type="dcterms:W3CDTF">2026-03-27T23:55:59Z</dcterms:created>
  <dcterms:modified xsi:type="dcterms:W3CDTF">2026-05-02T06:44:43Z</dcterms:modified>
</cp:coreProperties>
</file>