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78" r:id="rId4"/>
    <p:sldId id="279" r:id="rId5"/>
    <p:sldId id="280" r:id="rId6"/>
    <p:sldId id="281" r:id="rId7"/>
    <p:sldId id="353" r:id="rId8"/>
    <p:sldId id="282" r:id="rId9"/>
    <p:sldId id="283" r:id="rId10"/>
    <p:sldId id="284" r:id="rId11"/>
    <p:sldId id="285" r:id="rId12"/>
    <p:sldId id="286" r:id="rId13"/>
    <p:sldId id="287" r:id="rId14"/>
    <p:sldId id="288" r:id="rId15"/>
    <p:sldId id="289" r:id="rId16"/>
    <p:sldId id="291" r:id="rId17"/>
    <p:sldId id="292" r:id="rId18"/>
    <p:sldId id="290" r:id="rId19"/>
    <p:sldId id="293" r:id="rId20"/>
    <p:sldId id="294" r:id="rId21"/>
    <p:sldId id="298" r:id="rId22"/>
    <p:sldId id="299" r:id="rId23"/>
    <p:sldId id="300" r:id="rId24"/>
    <p:sldId id="354" r:id="rId25"/>
    <p:sldId id="295" r:id="rId26"/>
    <p:sldId id="296" r:id="rId27"/>
    <p:sldId id="297" r:id="rId28"/>
    <p:sldId id="301" r:id="rId29"/>
    <p:sldId id="302" r:id="rId30"/>
    <p:sldId id="303" r:id="rId31"/>
    <p:sldId id="304" r:id="rId32"/>
    <p:sldId id="305" r:id="rId33"/>
    <p:sldId id="306" r:id="rId34"/>
    <p:sldId id="307" r:id="rId35"/>
    <p:sldId id="308" r:id="rId36"/>
    <p:sldId id="309" r:id="rId37"/>
    <p:sldId id="310" r:id="rId38"/>
    <p:sldId id="355" r:id="rId39"/>
    <p:sldId id="311" r:id="rId40"/>
    <p:sldId id="312" r:id="rId41"/>
    <p:sldId id="313" r:id="rId42"/>
    <p:sldId id="314" r:id="rId43"/>
    <p:sldId id="315" r:id="rId44"/>
    <p:sldId id="316" r:id="rId45"/>
    <p:sldId id="317" r:id="rId46"/>
    <p:sldId id="318" r:id="rId47"/>
    <p:sldId id="319" r:id="rId48"/>
    <p:sldId id="320" r:id="rId49"/>
    <p:sldId id="321" r:id="rId50"/>
    <p:sldId id="322" r:id="rId51"/>
    <p:sldId id="323" r:id="rId52"/>
    <p:sldId id="324" r:id="rId53"/>
    <p:sldId id="325" r:id="rId54"/>
    <p:sldId id="326" r:id="rId55"/>
    <p:sldId id="356" r:id="rId56"/>
    <p:sldId id="327" r:id="rId57"/>
    <p:sldId id="328" r:id="rId58"/>
    <p:sldId id="329" r:id="rId59"/>
    <p:sldId id="330" r:id="rId60"/>
    <p:sldId id="331" r:id="rId61"/>
    <p:sldId id="332" r:id="rId62"/>
    <p:sldId id="333" r:id="rId63"/>
    <p:sldId id="334" r:id="rId64"/>
    <p:sldId id="335" r:id="rId65"/>
    <p:sldId id="336" r:id="rId66"/>
    <p:sldId id="337" r:id="rId67"/>
    <p:sldId id="338" r:id="rId68"/>
    <p:sldId id="339" r:id="rId69"/>
    <p:sldId id="340" r:id="rId70"/>
    <p:sldId id="341" r:id="rId71"/>
    <p:sldId id="342" r:id="rId72"/>
    <p:sldId id="343" r:id="rId73"/>
    <p:sldId id="345" r:id="rId74"/>
    <p:sldId id="344" r:id="rId75"/>
    <p:sldId id="357" r:id="rId76"/>
    <p:sldId id="346" r:id="rId77"/>
    <p:sldId id="347" r:id="rId78"/>
    <p:sldId id="348" r:id="rId79"/>
    <p:sldId id="350" r:id="rId80"/>
    <p:sldId id="349" r:id="rId81"/>
    <p:sldId id="352" r:id="rId82"/>
  </p:sldIdLst>
  <p:sldSz cx="9144000" cy="6858000" type="screen4x3"/>
  <p:notesSz cx="6858000" cy="9144000"/>
  <p:defaultTextStyle>
    <a:defPPr>
      <a:defRPr lang="en-US"/>
    </a:defPPr>
    <a:lvl1pPr algn="l" rtl="0" fontAlgn="base">
      <a:spcBef>
        <a:spcPct val="0"/>
      </a:spcBef>
      <a:spcAft>
        <a:spcPct val="0"/>
      </a:spcAft>
      <a:defRPr sz="2400" kern="1200">
        <a:solidFill>
          <a:schemeClr val="tx1"/>
        </a:solidFill>
        <a:latin typeface="Times New Roman" pitchFamily="18" charset="0"/>
        <a:ea typeface="+mn-ea"/>
        <a:cs typeface="Arial" charset="0"/>
      </a:defRPr>
    </a:lvl1pPr>
    <a:lvl2pPr marL="457200" algn="l" rtl="0" fontAlgn="base">
      <a:spcBef>
        <a:spcPct val="0"/>
      </a:spcBef>
      <a:spcAft>
        <a:spcPct val="0"/>
      </a:spcAft>
      <a:defRPr sz="2400" kern="1200">
        <a:solidFill>
          <a:schemeClr val="tx1"/>
        </a:solidFill>
        <a:latin typeface="Times New Roman" pitchFamily="18" charset="0"/>
        <a:ea typeface="+mn-ea"/>
        <a:cs typeface="Arial" charset="0"/>
      </a:defRPr>
    </a:lvl2pPr>
    <a:lvl3pPr marL="914400" algn="l" rtl="0" fontAlgn="base">
      <a:spcBef>
        <a:spcPct val="0"/>
      </a:spcBef>
      <a:spcAft>
        <a:spcPct val="0"/>
      </a:spcAft>
      <a:defRPr sz="2400" kern="1200">
        <a:solidFill>
          <a:schemeClr val="tx1"/>
        </a:solidFill>
        <a:latin typeface="Times New Roman" pitchFamily="18" charset="0"/>
        <a:ea typeface="+mn-ea"/>
        <a:cs typeface="Arial" charset="0"/>
      </a:defRPr>
    </a:lvl3pPr>
    <a:lvl4pPr marL="1371600" algn="l" rtl="0" fontAlgn="base">
      <a:spcBef>
        <a:spcPct val="0"/>
      </a:spcBef>
      <a:spcAft>
        <a:spcPct val="0"/>
      </a:spcAft>
      <a:defRPr sz="2400" kern="1200">
        <a:solidFill>
          <a:schemeClr val="tx1"/>
        </a:solidFill>
        <a:latin typeface="Times New Roman" pitchFamily="18" charset="0"/>
        <a:ea typeface="+mn-ea"/>
        <a:cs typeface="Arial" charset="0"/>
      </a:defRPr>
    </a:lvl4pPr>
    <a:lvl5pPr marL="1828800" algn="l" rtl="0" fontAlgn="base">
      <a:spcBef>
        <a:spcPct val="0"/>
      </a:spcBef>
      <a:spcAft>
        <a:spcPct val="0"/>
      </a:spcAft>
      <a:defRPr sz="2400" kern="1200">
        <a:solidFill>
          <a:schemeClr val="tx1"/>
        </a:solidFill>
        <a:latin typeface="Times New Roman" pitchFamily="18" charset="0"/>
        <a:ea typeface="+mn-ea"/>
        <a:cs typeface="Arial" charset="0"/>
      </a:defRPr>
    </a:lvl5pPr>
    <a:lvl6pPr marL="2286000" algn="l" defTabSz="914400" rtl="0" eaLnBrk="1" latinLnBrk="0" hangingPunct="1">
      <a:defRPr sz="2400" kern="1200">
        <a:solidFill>
          <a:schemeClr val="tx1"/>
        </a:solidFill>
        <a:latin typeface="Times New Roman" pitchFamily="18" charset="0"/>
        <a:ea typeface="+mn-ea"/>
        <a:cs typeface="Arial" charset="0"/>
      </a:defRPr>
    </a:lvl6pPr>
    <a:lvl7pPr marL="2743200" algn="l" defTabSz="914400" rtl="0" eaLnBrk="1" latinLnBrk="0" hangingPunct="1">
      <a:defRPr sz="2400" kern="1200">
        <a:solidFill>
          <a:schemeClr val="tx1"/>
        </a:solidFill>
        <a:latin typeface="Times New Roman" pitchFamily="18" charset="0"/>
        <a:ea typeface="+mn-ea"/>
        <a:cs typeface="Arial" charset="0"/>
      </a:defRPr>
    </a:lvl7pPr>
    <a:lvl8pPr marL="3200400" algn="l" defTabSz="914400" rtl="0" eaLnBrk="1" latinLnBrk="0" hangingPunct="1">
      <a:defRPr sz="2400" kern="1200">
        <a:solidFill>
          <a:schemeClr val="tx1"/>
        </a:solidFill>
        <a:latin typeface="Times New Roman" pitchFamily="18" charset="0"/>
        <a:ea typeface="+mn-ea"/>
        <a:cs typeface="Arial" charset="0"/>
      </a:defRPr>
    </a:lvl8pPr>
    <a:lvl9pPr marL="3657600" algn="l" defTabSz="914400" rtl="0" eaLnBrk="1" latinLnBrk="0" hangingPunct="1">
      <a:defRPr sz="2400" kern="1200">
        <a:solidFill>
          <a:schemeClr val="tx1"/>
        </a:solidFill>
        <a:latin typeface="Times New Roman" pitchFamily="18"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944" autoAdjust="0"/>
    <p:restoredTop sz="94600" autoAdjust="0"/>
  </p:normalViewPr>
  <p:slideViewPr>
    <p:cSldViewPr>
      <p:cViewPr varScale="1">
        <p:scale>
          <a:sx n="66" d="100"/>
          <a:sy n="66" d="100"/>
        </p:scale>
        <p:origin x="-732" y="-108"/>
      </p:cViewPr>
      <p:guideLst>
        <p:guide orient="horz" pos="2160"/>
        <p:guide pos="2880"/>
      </p:guideLst>
    </p:cSldViewPr>
  </p:slideViewPr>
  <p:outlineViewPr>
    <p:cViewPr>
      <p:scale>
        <a:sx n="33" d="100"/>
        <a:sy n="33" d="100"/>
      </p:scale>
      <p:origin x="18" y="7002"/>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8183A93-B18F-4472-8983-21795C5ED208}" type="slidenum">
              <a:rPr lang="en-US"/>
              <a:pPr>
                <a:defRPr/>
              </a:pPr>
              <a:t>‹#›</a:t>
            </a:fld>
            <a:endParaRPr lang="en-US"/>
          </a:p>
        </p:txBody>
      </p:sp>
    </p:spTree>
    <p:extLst>
      <p:ext uri="{BB962C8B-B14F-4D97-AF65-F5344CB8AC3E}">
        <p14:creationId xmlns:p14="http://schemas.microsoft.com/office/powerpoint/2010/main" val="9281965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3315941F-A629-4D3E-AF76-1B5E7526E1C8}" type="slidenum">
              <a:rPr lang="en-US"/>
              <a:pPr>
                <a:defRPr/>
              </a:pPr>
              <a:t>‹#›</a:t>
            </a:fld>
            <a:endParaRPr lang="en-US"/>
          </a:p>
        </p:txBody>
      </p:sp>
    </p:spTree>
    <p:extLst>
      <p:ext uri="{BB962C8B-B14F-4D97-AF65-F5344CB8AC3E}">
        <p14:creationId xmlns:p14="http://schemas.microsoft.com/office/powerpoint/2010/main" val="39151601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EC8A2B2-E81E-4448-BFAD-76785EC9EEBF}" type="slidenum">
              <a:rPr lang="en-US"/>
              <a:pPr>
                <a:defRPr/>
              </a:pPr>
              <a:t>‹#›</a:t>
            </a:fld>
            <a:endParaRPr lang="en-US"/>
          </a:p>
        </p:txBody>
      </p:sp>
    </p:spTree>
    <p:extLst>
      <p:ext uri="{BB962C8B-B14F-4D97-AF65-F5344CB8AC3E}">
        <p14:creationId xmlns:p14="http://schemas.microsoft.com/office/powerpoint/2010/main" val="26261281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D0827208-39DA-4BAF-93B7-7CA7668AB9B3}" type="slidenum">
              <a:rPr lang="en-US"/>
              <a:pPr>
                <a:defRPr/>
              </a:pPr>
              <a:t>‹#›</a:t>
            </a:fld>
            <a:endParaRPr lang="en-US"/>
          </a:p>
        </p:txBody>
      </p:sp>
    </p:spTree>
    <p:extLst>
      <p:ext uri="{BB962C8B-B14F-4D97-AF65-F5344CB8AC3E}">
        <p14:creationId xmlns:p14="http://schemas.microsoft.com/office/powerpoint/2010/main" val="35959496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2FC4261A-122B-471D-B1CF-76F2DF1A919A}" type="slidenum">
              <a:rPr lang="en-US"/>
              <a:pPr>
                <a:defRPr/>
              </a:pPr>
              <a:t>‹#›</a:t>
            </a:fld>
            <a:endParaRPr lang="en-US"/>
          </a:p>
        </p:txBody>
      </p:sp>
    </p:spTree>
    <p:extLst>
      <p:ext uri="{BB962C8B-B14F-4D97-AF65-F5344CB8AC3E}">
        <p14:creationId xmlns:p14="http://schemas.microsoft.com/office/powerpoint/2010/main" val="7767790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886954E6-6969-46BE-AB19-EE629CAB828F}" type="slidenum">
              <a:rPr lang="en-US"/>
              <a:pPr>
                <a:defRPr/>
              </a:pPr>
              <a:t>‹#›</a:t>
            </a:fld>
            <a:endParaRPr lang="en-US"/>
          </a:p>
        </p:txBody>
      </p:sp>
    </p:spTree>
    <p:extLst>
      <p:ext uri="{BB962C8B-B14F-4D97-AF65-F5344CB8AC3E}">
        <p14:creationId xmlns:p14="http://schemas.microsoft.com/office/powerpoint/2010/main" val="7932160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30BEBD0A-316A-4C9C-8EA1-E468B2A6B421}" type="slidenum">
              <a:rPr lang="en-US"/>
              <a:pPr>
                <a:defRPr/>
              </a:pPr>
              <a:t>‹#›</a:t>
            </a:fld>
            <a:endParaRPr lang="en-US"/>
          </a:p>
        </p:txBody>
      </p:sp>
    </p:spTree>
    <p:extLst>
      <p:ext uri="{BB962C8B-B14F-4D97-AF65-F5344CB8AC3E}">
        <p14:creationId xmlns:p14="http://schemas.microsoft.com/office/powerpoint/2010/main" val="22481038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3EB19A54-D391-4DF0-B4A1-889CB67426CC}" type="slidenum">
              <a:rPr lang="en-US"/>
              <a:pPr>
                <a:defRPr/>
              </a:pPr>
              <a:t>‹#›</a:t>
            </a:fld>
            <a:endParaRPr lang="en-US"/>
          </a:p>
        </p:txBody>
      </p:sp>
    </p:spTree>
    <p:extLst>
      <p:ext uri="{BB962C8B-B14F-4D97-AF65-F5344CB8AC3E}">
        <p14:creationId xmlns:p14="http://schemas.microsoft.com/office/powerpoint/2010/main" val="31357278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FA51DD0C-6EAA-4476-A0B5-CD4D7751F07E}" type="slidenum">
              <a:rPr lang="en-US"/>
              <a:pPr>
                <a:defRPr/>
              </a:pPr>
              <a:t>‹#›</a:t>
            </a:fld>
            <a:endParaRPr lang="en-US"/>
          </a:p>
        </p:txBody>
      </p:sp>
    </p:spTree>
    <p:extLst>
      <p:ext uri="{BB962C8B-B14F-4D97-AF65-F5344CB8AC3E}">
        <p14:creationId xmlns:p14="http://schemas.microsoft.com/office/powerpoint/2010/main" val="35808951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1622D12-68A8-4130-8BCC-41266243AA01}" type="slidenum">
              <a:rPr lang="en-US"/>
              <a:pPr>
                <a:defRPr/>
              </a:pPr>
              <a:t>‹#›</a:t>
            </a:fld>
            <a:endParaRPr lang="en-US"/>
          </a:p>
        </p:txBody>
      </p:sp>
    </p:spTree>
    <p:extLst>
      <p:ext uri="{BB962C8B-B14F-4D97-AF65-F5344CB8AC3E}">
        <p14:creationId xmlns:p14="http://schemas.microsoft.com/office/powerpoint/2010/main" val="34059179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534B025-EF91-4712-B7B1-6A2A5AC4EDD7}" type="slidenum">
              <a:rPr lang="en-US"/>
              <a:pPr>
                <a:defRPr/>
              </a:pPr>
              <a:t>‹#›</a:t>
            </a:fld>
            <a:endParaRPr lang="en-US"/>
          </a:p>
        </p:txBody>
      </p:sp>
    </p:spTree>
    <p:extLst>
      <p:ext uri="{BB962C8B-B14F-4D97-AF65-F5344CB8AC3E}">
        <p14:creationId xmlns:p14="http://schemas.microsoft.com/office/powerpoint/2010/main" val="39146240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6000" r="-6000"/>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atin typeface="Times New Roman" charset="0"/>
                <a:cs typeface="+mn-cs"/>
              </a:defRPr>
            </a:lvl1pPr>
          </a:lstStyle>
          <a:p>
            <a:pPr>
              <a:defRPr/>
            </a:pPr>
            <a:endParaRPr lang="en-US"/>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atin typeface="Times New Roman" charset="0"/>
                <a:cs typeface="+mn-cs"/>
              </a:defRPr>
            </a:lvl1pPr>
          </a:lstStyle>
          <a:p>
            <a:pPr>
              <a:defRPr/>
            </a:pPr>
            <a:endParaRPr lang="en-US"/>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atin typeface="Times New Roman" charset="0"/>
                <a:cs typeface="+mn-cs"/>
              </a:defRPr>
            </a:lvl1pPr>
          </a:lstStyle>
          <a:p>
            <a:pPr>
              <a:defRPr/>
            </a:pPr>
            <a:fld id="{D4CA3A4F-C086-459D-B442-3CE3B7343A02}"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charset="0"/>
        </a:defRPr>
      </a:lvl2pPr>
      <a:lvl3pPr algn="ctr" rtl="0" eaLnBrk="0" fontAlgn="base" hangingPunct="0">
        <a:spcBef>
          <a:spcPct val="0"/>
        </a:spcBef>
        <a:spcAft>
          <a:spcPct val="0"/>
        </a:spcAft>
        <a:defRPr sz="4400">
          <a:solidFill>
            <a:schemeClr val="tx2"/>
          </a:solidFill>
          <a:latin typeface="Times New Roman" charset="0"/>
        </a:defRPr>
      </a:lvl3pPr>
      <a:lvl4pPr algn="ctr" rtl="0" eaLnBrk="0" fontAlgn="base" hangingPunct="0">
        <a:spcBef>
          <a:spcPct val="0"/>
        </a:spcBef>
        <a:spcAft>
          <a:spcPct val="0"/>
        </a:spcAft>
        <a:defRPr sz="4400">
          <a:solidFill>
            <a:schemeClr val="tx2"/>
          </a:solidFill>
          <a:latin typeface="Times New Roman" charset="0"/>
        </a:defRPr>
      </a:lvl4pPr>
      <a:lvl5pPr algn="ctr" rtl="0" eaLnBrk="0" fontAlgn="base" hangingPunct="0">
        <a:spcBef>
          <a:spcPct val="0"/>
        </a:spcBef>
        <a:spcAft>
          <a:spcPct val="0"/>
        </a:spcAft>
        <a:defRPr sz="4400">
          <a:solidFill>
            <a:schemeClr val="tx2"/>
          </a:solidFill>
          <a:latin typeface="Times New Roman" charset="0"/>
        </a:defRPr>
      </a:lvl5pPr>
      <a:lvl6pPr marL="457200" algn="ctr" rtl="0" eaLnBrk="1" fontAlgn="base" hangingPunct="1">
        <a:spcBef>
          <a:spcPct val="0"/>
        </a:spcBef>
        <a:spcAft>
          <a:spcPct val="0"/>
        </a:spcAft>
        <a:defRPr sz="4400">
          <a:solidFill>
            <a:schemeClr val="tx2"/>
          </a:solidFill>
          <a:latin typeface="Times New Roman" charset="0"/>
        </a:defRPr>
      </a:lvl6pPr>
      <a:lvl7pPr marL="914400" algn="ctr" rtl="0" eaLnBrk="1" fontAlgn="base" hangingPunct="1">
        <a:spcBef>
          <a:spcPct val="0"/>
        </a:spcBef>
        <a:spcAft>
          <a:spcPct val="0"/>
        </a:spcAft>
        <a:defRPr sz="4400">
          <a:solidFill>
            <a:schemeClr val="tx2"/>
          </a:solidFill>
          <a:latin typeface="Times New Roman" charset="0"/>
        </a:defRPr>
      </a:lvl7pPr>
      <a:lvl8pPr marL="1371600" algn="ctr" rtl="0" eaLnBrk="1" fontAlgn="base" hangingPunct="1">
        <a:spcBef>
          <a:spcPct val="0"/>
        </a:spcBef>
        <a:spcAft>
          <a:spcPct val="0"/>
        </a:spcAft>
        <a:defRPr sz="4400">
          <a:solidFill>
            <a:schemeClr val="tx2"/>
          </a:solidFill>
          <a:latin typeface="Times New Roman" charset="0"/>
        </a:defRPr>
      </a:lvl8pPr>
      <a:lvl9pPr marL="1828800" algn="ctr" rtl="0" eaLnBrk="1" fontAlgn="base" hangingPunct="1">
        <a:spcBef>
          <a:spcPct val="0"/>
        </a:spcBef>
        <a:spcAft>
          <a:spcPct val="0"/>
        </a:spcAft>
        <a:defRPr sz="4400">
          <a:solidFill>
            <a:schemeClr val="tx2"/>
          </a:solidFill>
          <a:latin typeface="Times New Roman"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ctrTitle"/>
          </p:nvPr>
        </p:nvSpPr>
        <p:spPr>
          <a:xfrm>
            <a:off x="685800" y="1600200"/>
            <a:ext cx="7772400" cy="1546225"/>
          </a:xfrm>
          <a:solidFill>
            <a:schemeClr val="bg1"/>
          </a:solidFill>
        </p:spPr>
        <p:txBody>
          <a:bodyPr>
            <a:normAutofit fontScale="90000"/>
          </a:bodyPr>
          <a:lstStyle/>
          <a:p>
            <a:pPr eaLnBrk="1" hangingPunct="1">
              <a:defRPr/>
            </a:pPr>
            <a:r>
              <a:rPr lang="en-US" b="1" dirty="0" smtClean="0"/>
              <a:t/>
            </a:r>
            <a:br>
              <a:rPr lang="en-US" b="1" dirty="0" smtClean="0"/>
            </a:br>
            <a:r>
              <a:rPr lang="en-US" dirty="0"/>
              <a:t>HI261-2</a:t>
            </a:r>
            <a:r>
              <a:rPr lang="en-US" b="1" dirty="0" smtClean="0"/>
              <a:t> </a:t>
            </a:r>
            <a:r>
              <a:rPr lang="en-US" dirty="0"/>
              <a:t>CHURCH HISTORY </a:t>
            </a:r>
            <a:r>
              <a:rPr lang="en-US" dirty="0" smtClean="0"/>
              <a:t>I</a:t>
            </a:r>
            <a:br>
              <a:rPr lang="en-US" dirty="0" smtClean="0"/>
            </a:br>
            <a:r>
              <a:rPr lang="en-US" sz="3600" dirty="0" smtClean="0"/>
              <a:t>Scripture Teachers Throughout Early History</a:t>
            </a:r>
            <a:r>
              <a:rPr lang="en-US" dirty="0"/>
              <a:t/>
            </a:r>
            <a:br>
              <a:rPr lang="en-US" dirty="0"/>
            </a:br>
            <a:endParaRPr lang="en-US" dirty="0"/>
          </a:p>
        </p:txBody>
      </p:sp>
      <p:sp>
        <p:nvSpPr>
          <p:cNvPr id="6" name="Subtitle 2"/>
          <p:cNvSpPr>
            <a:spLocks noGrp="1"/>
          </p:cNvSpPr>
          <p:nvPr>
            <p:ph type="subTitle" idx="1"/>
          </p:nvPr>
        </p:nvSpPr>
        <p:spPr>
          <a:xfrm>
            <a:off x="1371600" y="3432175"/>
            <a:ext cx="6400800" cy="1978025"/>
          </a:xfrm>
          <a:solidFill>
            <a:schemeClr val="bg1"/>
          </a:solidFill>
        </p:spPr>
        <p:txBody>
          <a:bodyPr>
            <a:normAutofit fontScale="70000" lnSpcReduction="20000"/>
          </a:bodyPr>
          <a:lstStyle/>
          <a:p>
            <a:pPr eaLnBrk="1" hangingPunct="1">
              <a:defRPr/>
            </a:pPr>
            <a:endParaRPr lang="en-US" dirty="0" smtClean="0"/>
          </a:p>
          <a:p>
            <a:pPr eaLnBrk="1" hangingPunct="1">
              <a:defRPr/>
            </a:pPr>
            <a:r>
              <a:rPr lang="en-US" dirty="0" smtClean="0"/>
              <a:t>Title</a:t>
            </a:r>
            <a:r>
              <a:rPr lang="en-US" dirty="0"/>
              <a:t>: Scripture Teachers Throughout </a:t>
            </a:r>
            <a:r>
              <a:rPr lang="en-US" dirty="0" smtClean="0"/>
              <a:t>Early History</a:t>
            </a:r>
            <a:endParaRPr lang="en-US" dirty="0"/>
          </a:p>
          <a:p>
            <a:pPr eaLnBrk="1" hangingPunct="1">
              <a:defRPr/>
            </a:pPr>
            <a:r>
              <a:rPr lang="en-US" dirty="0" smtClean="0"/>
              <a:t>Aaron </a:t>
            </a:r>
            <a:r>
              <a:rPr lang="en-US" dirty="0"/>
              <a:t>Loos</a:t>
            </a:r>
          </a:p>
          <a:p>
            <a:pPr eaLnBrk="1" hangingPunct="1">
              <a:defRPr/>
            </a:pPr>
            <a:r>
              <a:rPr lang="en-US" dirty="0" smtClean="0"/>
              <a:t>Dr. </a:t>
            </a:r>
            <a:r>
              <a:rPr lang="en-US" dirty="0"/>
              <a:t>Jane </a:t>
            </a:r>
            <a:r>
              <a:rPr lang="en-US" dirty="0" err="1"/>
              <a:t>Deangelo</a:t>
            </a:r>
            <a:r>
              <a:rPr lang="en-US" dirty="0"/>
              <a:t> -  HI261-2 CHURCH HISTORY I </a:t>
            </a:r>
          </a:p>
          <a:p>
            <a:pPr eaLnBrk="1" hangingPunct="1">
              <a:defRPr/>
            </a:pPr>
            <a:r>
              <a:rPr lang="en-US" dirty="0" smtClean="0"/>
              <a:t>May 1, </a:t>
            </a:r>
            <a:r>
              <a:rPr lang="en-US" dirty="0"/>
              <a:t>2026</a:t>
            </a:r>
          </a:p>
          <a:p>
            <a:pPr eaLnBrk="1" hangingPunct="1">
              <a:defRPr/>
            </a:pPr>
            <a:endParaRPr lang="en-US" dirty="0" smtClean="0"/>
          </a:p>
          <a:p>
            <a:pPr eaLnBrk="1" hangingPunct="1">
              <a:defRPr/>
            </a:pPr>
            <a:endParaRPr lang="en-US" dirty="0" smtClean="0"/>
          </a:p>
          <a:p>
            <a:pPr eaLnBrk="1" hangingPunct="1">
              <a:defRPr/>
            </a:pP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p:txBody>
          <a:bodyPr/>
          <a:lstStyle/>
          <a:p>
            <a:pPr eaLnBrk="1" hangingPunct="1"/>
            <a:r>
              <a:rPr lang="en-US" smtClean="0"/>
              <a:t>Scripture Teachers Throughout Early History</a:t>
            </a:r>
          </a:p>
        </p:txBody>
      </p:sp>
      <p:sp>
        <p:nvSpPr>
          <p:cNvPr id="3075" name="Content Placeholder 2"/>
          <p:cNvSpPr>
            <a:spLocks noGrp="1"/>
          </p:cNvSpPr>
          <p:nvPr>
            <p:ph idx="1"/>
          </p:nvPr>
        </p:nvSpPr>
        <p:spPr>
          <a:solidFill>
            <a:schemeClr val="bg1"/>
          </a:solidFill>
        </p:spPr>
        <p:txBody>
          <a:bodyPr/>
          <a:lstStyle/>
          <a:p>
            <a:pPr marL="0" indent="0" eaLnBrk="1" hangingPunct="1">
              <a:buFontTx/>
              <a:buNone/>
            </a:pPr>
            <a:r>
              <a:rPr lang="en-US" sz="1800" smtClean="0"/>
              <a:t>This presentation traces a line of Scripture-centered teachers throughout early church history, beginning in the first century with the Apostle John and extending to the close of the eleventh century with Waldensian leader Peter Waldo. The purpose is to highlight individuals who, in their respective generations, stood for the preservation of Scripture, the faithful teaching of biblical doctrine, and the clear affirmation of core truths such as the eternal deity of Jesus Christ.</a:t>
            </a:r>
          </a:p>
          <a:p>
            <a:pPr marL="0" indent="0" eaLnBrk="1" hangingPunct="1">
              <a:buFontTx/>
              <a:buNone/>
            </a:pPr>
            <a:r>
              <a:rPr lang="en-US" sz="1800" smtClean="0"/>
              <a:t>Though separated by time, geography, and circumstance, these men shared a common commitment to grounding their beliefs in the Word of God. In periods of both clarity and controversy, visibility and obscurity, their efforts contributed to the preservation and transmission of biblical truth.</a:t>
            </a:r>
          </a:p>
          <a:p>
            <a:pPr marL="0" indent="0" eaLnBrk="1" hangingPunct="1">
              <a:buFontTx/>
              <a:buNone/>
            </a:pPr>
            <a:r>
              <a:rPr lang="en-US" sz="1800" smtClean="0"/>
              <a:t>Their influence was not limited to their own lifetimes. Rather, the convictions they upheld and the truths they proclaimed continued to echo through history, shaping future movements and remaining relevant to this day.</a:t>
            </a:r>
          </a:p>
          <a:p>
            <a:pPr marL="0" indent="0" eaLnBrk="1" hangingPunct="1">
              <a:buFontTx/>
              <a:buNone/>
            </a:pPr>
            <a:endParaRPr lang="en-US" sz="180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solidFill>
            <a:srgbClr val="92D050"/>
          </a:solidFill>
        </p:spPr>
        <p:txBody>
          <a:bodyPr/>
          <a:lstStyle/>
          <a:p>
            <a:pPr eaLnBrk="1" hangingPunct="1"/>
            <a:r>
              <a:rPr lang="en-US" sz="4000" b="1" smtClean="0"/>
              <a:t>APOSTLES-DISCIPLES 1st-2</a:t>
            </a:r>
            <a:r>
              <a:rPr lang="en-US" sz="4000" b="1" baseline="30000" smtClean="0"/>
              <a:t>nd</a:t>
            </a:r>
            <a:r>
              <a:rPr lang="en-US" sz="4000" b="1" smtClean="0"/>
              <a:t> C</a:t>
            </a:r>
            <a:endParaRPr lang="en-US" sz="4000" smtClean="0"/>
          </a:p>
        </p:txBody>
      </p:sp>
      <p:sp>
        <p:nvSpPr>
          <p:cNvPr id="4099" name="Content Placeholder 2"/>
          <p:cNvSpPr>
            <a:spLocks noGrp="1"/>
          </p:cNvSpPr>
          <p:nvPr>
            <p:ph idx="1"/>
          </p:nvPr>
        </p:nvSpPr>
        <p:spPr/>
        <p:txBody>
          <a:bodyPr/>
          <a:lstStyle/>
          <a:p>
            <a:pPr eaLnBrk="1" hangingPunct="1"/>
            <a:endParaRPr lang="en-US" smtClean="0"/>
          </a:p>
        </p:txBody>
      </p:sp>
      <p:pic>
        <p:nvPicPr>
          <p:cNvPr id="4100" name="Picture 5" descr="C:\Users\My\Desktop\Apostles-Discples.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9313" y="1752600"/>
            <a:ext cx="7391400" cy="492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a:xfrm>
            <a:off x="685800" y="457200"/>
            <a:ext cx="7772400" cy="990600"/>
          </a:xfrm>
          <a:solidFill>
            <a:schemeClr val="bg1"/>
          </a:solidFill>
        </p:spPr>
        <p:txBody>
          <a:bodyPr/>
          <a:lstStyle/>
          <a:p>
            <a:pPr algn="l" eaLnBrk="1" hangingPunct="1"/>
            <a:r>
              <a:rPr lang="en-US" b="1" smtClean="0"/>
              <a:t>John the Apostle 6-100AD </a:t>
            </a:r>
            <a:endParaRPr lang="en-US" smtClean="0"/>
          </a:p>
        </p:txBody>
      </p:sp>
      <p:sp>
        <p:nvSpPr>
          <p:cNvPr id="29699" name="Content Placeholder 2"/>
          <p:cNvSpPr>
            <a:spLocks noGrp="1"/>
          </p:cNvSpPr>
          <p:nvPr>
            <p:ph idx="1"/>
          </p:nvPr>
        </p:nvSpPr>
        <p:spPr>
          <a:xfrm>
            <a:off x="685800" y="1752600"/>
            <a:ext cx="7772400" cy="4572000"/>
          </a:xfrm>
          <a:solidFill>
            <a:schemeClr val="bg1"/>
          </a:solidFill>
        </p:spPr>
        <p:txBody>
          <a:bodyPr/>
          <a:lstStyle/>
          <a:p>
            <a:pPr marL="0" indent="0" eaLnBrk="1" hangingPunct="1">
              <a:buFontTx/>
              <a:buNone/>
              <a:defRPr/>
            </a:pPr>
            <a:r>
              <a:rPr lang="en-US" sz="2800" b="1" dirty="0" smtClean="0"/>
              <a:t>🧾 IDENTITY</a:t>
            </a:r>
          </a:p>
          <a:p>
            <a:pPr eaLnBrk="1" hangingPunct="1">
              <a:defRPr/>
            </a:pPr>
            <a:r>
              <a:rPr lang="en-US" sz="2800" dirty="0" smtClean="0"/>
              <a:t>One of the Twelve Apostles; part of Jesus’</a:t>
            </a:r>
            <a:br>
              <a:rPr lang="en-US" sz="2800" dirty="0" smtClean="0"/>
            </a:br>
            <a:r>
              <a:rPr lang="en-US" sz="2800" dirty="0" smtClean="0"/>
              <a:t> inner circle (with Peter and James) </a:t>
            </a:r>
          </a:p>
          <a:p>
            <a:pPr eaLnBrk="1" hangingPunct="1">
              <a:defRPr/>
            </a:pPr>
            <a:r>
              <a:rPr lang="en-US" sz="2800" dirty="0" smtClean="0"/>
              <a:t>Known as “the disciple whom Jesus loved” </a:t>
            </a:r>
          </a:p>
          <a:p>
            <a:pPr eaLnBrk="1" hangingPunct="1">
              <a:defRPr/>
            </a:pPr>
            <a:r>
              <a:rPr lang="en-US" sz="2800" dirty="0" smtClean="0"/>
              <a:t>Eyewitness of Christ’s ministry, crucifixion, and resurrection </a:t>
            </a:r>
          </a:p>
          <a:p>
            <a:pPr eaLnBrk="1" hangingPunct="1">
              <a:defRPr/>
            </a:pPr>
            <a:r>
              <a:rPr lang="en-US" sz="2800" dirty="0" smtClean="0"/>
              <a:t>Traditionally understood as the </a:t>
            </a:r>
            <a:r>
              <a:rPr lang="en-US" sz="2800" b="1" dirty="0" smtClean="0"/>
              <a:t>last living apostle</a:t>
            </a:r>
            <a:r>
              <a:rPr lang="en-US" sz="2800" dirty="0" smtClean="0"/>
              <a:t> </a:t>
            </a:r>
          </a:p>
          <a:p>
            <a:pPr eaLnBrk="1" hangingPunct="1">
              <a:defRPr/>
            </a:pPr>
            <a:r>
              <a:rPr lang="en-US" sz="2800" dirty="0" smtClean="0"/>
              <a:t>Served in Ephesus in later years, shepherding the churches of Asia Minor </a:t>
            </a:r>
          </a:p>
          <a:p>
            <a:pPr marL="0" indent="0" eaLnBrk="1" hangingPunct="1">
              <a:buFontTx/>
              <a:buNone/>
              <a:defRPr/>
            </a:pPr>
            <a:endParaRPr lang="en-US" sz="2800" dirty="0" smtClean="0"/>
          </a:p>
        </p:txBody>
      </p:sp>
      <p:pic>
        <p:nvPicPr>
          <p:cNvPr id="512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15200" y="506413"/>
            <a:ext cx="1438275" cy="227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Content Placeholder 2"/>
          <p:cNvSpPr>
            <a:spLocks noGrp="1"/>
          </p:cNvSpPr>
          <p:nvPr>
            <p:ph idx="1"/>
          </p:nvPr>
        </p:nvSpPr>
        <p:spPr>
          <a:xfrm>
            <a:off x="685800" y="762000"/>
            <a:ext cx="7772400" cy="5867400"/>
          </a:xfrm>
          <a:solidFill>
            <a:schemeClr val="bg1"/>
          </a:solidFill>
        </p:spPr>
        <p:txBody>
          <a:bodyPr/>
          <a:lstStyle/>
          <a:p>
            <a:pPr marL="0" indent="0" eaLnBrk="1" hangingPunct="1">
              <a:buFontTx/>
              <a:buNone/>
              <a:defRPr/>
            </a:pPr>
            <a:r>
              <a:rPr lang="en-US" sz="2800" b="1" dirty="0" smtClean="0"/>
              <a:t>📖 INFLUENCE</a:t>
            </a:r>
          </a:p>
          <a:p>
            <a:pPr eaLnBrk="1" hangingPunct="1">
              <a:defRPr/>
            </a:pPr>
            <a:r>
              <a:rPr lang="en-US" sz="2800" dirty="0" smtClean="0"/>
              <a:t>Authored: </a:t>
            </a:r>
            <a:r>
              <a:rPr lang="en-US" sz="2800" b="1" dirty="0" smtClean="0"/>
              <a:t>Gospel of John, 1 John, 2 John, 3 John, Revelation</a:t>
            </a:r>
            <a:r>
              <a:rPr lang="en-US" sz="2800" dirty="0" smtClean="0"/>
              <a:t> </a:t>
            </a:r>
          </a:p>
          <a:p>
            <a:pPr eaLnBrk="1" hangingPunct="1">
              <a:defRPr/>
            </a:pPr>
            <a:r>
              <a:rPr lang="en-US" sz="2800" dirty="0" smtClean="0"/>
              <a:t>Provided a </a:t>
            </a:r>
            <a:r>
              <a:rPr lang="en-US" sz="2800" b="1" dirty="0" smtClean="0"/>
              <a:t>theological portrait of Christ</a:t>
            </a:r>
            <a:r>
              <a:rPr lang="en-US" sz="2800" dirty="0" smtClean="0"/>
              <a:t> (not just narrative history) </a:t>
            </a:r>
          </a:p>
          <a:p>
            <a:pPr eaLnBrk="1" hangingPunct="1">
              <a:defRPr/>
            </a:pPr>
            <a:r>
              <a:rPr lang="en-US" sz="2800" dirty="0" smtClean="0"/>
              <a:t>Strengthened early churches facing </a:t>
            </a:r>
            <a:r>
              <a:rPr lang="en-US" sz="2800" b="1" dirty="0" smtClean="0"/>
              <a:t>false teaching</a:t>
            </a:r>
            <a:r>
              <a:rPr lang="en-US" sz="2800" dirty="0" smtClean="0"/>
              <a:t> and internal confusion </a:t>
            </a:r>
          </a:p>
          <a:p>
            <a:pPr eaLnBrk="1" hangingPunct="1">
              <a:defRPr/>
            </a:pPr>
            <a:r>
              <a:rPr lang="en-US" sz="2800" dirty="0" smtClean="0"/>
              <a:t>Anchored believers in </a:t>
            </a:r>
            <a:r>
              <a:rPr lang="en-US" sz="2800" b="1" dirty="0" smtClean="0"/>
              <a:t>certainty of truth and assurance of salvation</a:t>
            </a:r>
            <a:r>
              <a:rPr lang="en-US" sz="2800" dirty="0" smtClean="0"/>
              <a:t> </a:t>
            </a:r>
          </a:p>
          <a:p>
            <a:pPr eaLnBrk="1" hangingPunct="1">
              <a:defRPr/>
            </a:pPr>
            <a:r>
              <a:rPr lang="en-US" sz="2800" dirty="0" smtClean="0"/>
              <a:t>Helped preserve and pass on </a:t>
            </a:r>
            <a:r>
              <a:rPr lang="en-US" sz="2800" b="1" dirty="0" smtClean="0"/>
              <a:t>apostolic doctrine to the next generation</a:t>
            </a:r>
            <a:r>
              <a:rPr lang="en-US" sz="2800" dirty="0" smtClean="0"/>
              <a:t> </a:t>
            </a:r>
          </a:p>
          <a:p>
            <a:pPr marL="0" indent="0" eaLnBrk="1" hangingPunct="1">
              <a:buFontTx/>
              <a:buNone/>
              <a:defRPr/>
            </a:pPr>
            <a:r>
              <a:rPr lang="en-US" sz="2800" dirty="0" smtClean="0"/>
              <a:t>👉</a:t>
            </a:r>
            <a:r>
              <a:rPr lang="en-US" sz="2800" b="1" dirty="0" smtClean="0"/>
              <a:t>Memory Hook:</a:t>
            </a:r>
            <a:r>
              <a:rPr lang="en-US" sz="2800" dirty="0" smtClean="0"/>
              <a:t> </a:t>
            </a:r>
            <a:r>
              <a:rPr lang="en-US" sz="2800" i="1" dirty="0" smtClean="0"/>
              <a:t>“Deity of Jesus Christ”</a:t>
            </a:r>
            <a:endParaRPr lang="en-US" sz="2800" dirty="0" smtClean="0"/>
          </a:p>
          <a:p>
            <a:pPr eaLnBrk="1" hangingPunct="1">
              <a:defRPr/>
            </a:pPr>
            <a:endParaRPr lang="en-US" sz="2800" dirty="0" smtClean="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p:txBody>
          <a:bodyPr/>
          <a:lstStyle/>
          <a:p>
            <a:pPr eaLnBrk="1" hangingPunct="1"/>
            <a:endParaRPr lang="en-US" smtClean="0"/>
          </a:p>
        </p:txBody>
      </p:sp>
      <p:sp>
        <p:nvSpPr>
          <p:cNvPr id="7171" name="Content Placeholder 2"/>
          <p:cNvSpPr>
            <a:spLocks noGrp="1"/>
          </p:cNvSpPr>
          <p:nvPr>
            <p:ph idx="1"/>
          </p:nvPr>
        </p:nvSpPr>
        <p:spPr/>
        <p:txBody>
          <a:bodyPr/>
          <a:lstStyle/>
          <a:p>
            <a:pPr eaLnBrk="1" hangingPunct="1"/>
            <a:endParaRPr lang="en-US" smtClean="0"/>
          </a:p>
        </p:txBody>
      </p:sp>
      <p:sp>
        <p:nvSpPr>
          <p:cNvPr id="7172" name="Content Placeholder 2"/>
          <p:cNvSpPr txBox="1">
            <a:spLocks/>
          </p:cNvSpPr>
          <p:nvPr/>
        </p:nvSpPr>
        <p:spPr bwMode="auto">
          <a:xfrm>
            <a:off x="685800" y="609600"/>
            <a:ext cx="7772400" cy="58674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sz="2400">
                <a:solidFill>
                  <a:schemeClr val="tx1"/>
                </a:solidFill>
                <a:latin typeface="Times New Roman" pitchFamily="18" charset="0"/>
                <a:cs typeface="Arial" charset="0"/>
              </a:defRPr>
            </a:lvl1pPr>
            <a:lvl2pPr marL="742950" indent="-285750" eaLnBrk="0" hangingPunct="0">
              <a:defRPr sz="2400">
                <a:solidFill>
                  <a:schemeClr val="tx1"/>
                </a:solidFill>
                <a:latin typeface="Times New Roman" pitchFamily="18" charset="0"/>
                <a:cs typeface="Arial" charset="0"/>
              </a:defRPr>
            </a:lvl2pPr>
            <a:lvl3pPr marL="1143000" indent="-228600" eaLnBrk="0" hangingPunct="0">
              <a:defRPr sz="2400">
                <a:solidFill>
                  <a:schemeClr val="tx1"/>
                </a:solidFill>
                <a:latin typeface="Times New Roman" pitchFamily="18" charset="0"/>
                <a:cs typeface="Arial" charset="0"/>
              </a:defRPr>
            </a:lvl3pPr>
            <a:lvl4pPr marL="1600200" indent="-228600" eaLnBrk="0" hangingPunct="0">
              <a:defRPr sz="2400">
                <a:solidFill>
                  <a:schemeClr val="tx1"/>
                </a:solidFill>
                <a:latin typeface="Times New Roman" pitchFamily="18" charset="0"/>
                <a:cs typeface="Arial" charset="0"/>
              </a:defRPr>
            </a:lvl4pPr>
            <a:lvl5pPr marL="2057400" indent="-228600" eaLnBrk="0" hangingPunct="0">
              <a:defRPr sz="24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4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4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4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400">
                <a:solidFill>
                  <a:schemeClr val="tx1"/>
                </a:solidFill>
                <a:latin typeface="Times New Roman" pitchFamily="18" charset="0"/>
                <a:cs typeface="Arial" charset="0"/>
              </a:defRPr>
            </a:lvl9pPr>
          </a:lstStyle>
          <a:p>
            <a:pPr eaLnBrk="1" hangingPunct="1">
              <a:spcBef>
                <a:spcPct val="20000"/>
              </a:spcBef>
            </a:pPr>
            <a:r>
              <a:rPr lang="en-US" b="1"/>
              <a:t>🔥 IMPACT </a:t>
            </a:r>
            <a:r>
              <a:rPr lang="en-US"/>
              <a:t>John’s lasting impact is his unwavering emphasis on the </a:t>
            </a:r>
            <a:r>
              <a:rPr lang="en-US" b="1"/>
              <a:t>deity of Jesus Christ</a:t>
            </a:r>
            <a:r>
              <a:rPr lang="en-US"/>
              <a:t> and the clear distinction between </a:t>
            </a:r>
            <a:r>
              <a:rPr lang="en-US" b="1"/>
              <a:t>truth and error</a:t>
            </a:r>
            <a:r>
              <a:rPr lang="en-US"/>
              <a:t>. Writing later than the other apostles, he addressed growing confusion in the early church by grounding believers in who Christ truly is: eternal, divine, and fully revealed as the Word made flesh. His Gospel opens not with a manger, but with eternity—declaring that Christ was with God and is God. In his epistles, John draws bold lines, teaching that genuine faith produces obedience, love, and doctrinal soundness, while false teaching must be rejected. He does not allow for a blurred Christianity; instead, he presents a faith that is both </a:t>
            </a:r>
            <a:r>
              <a:rPr lang="en-US" b="1"/>
              <a:t>deeply relational and firmly rooted in truth</a:t>
            </a:r>
            <a:r>
              <a:rPr lang="en-US"/>
              <a:t>. John calls every generation to test what they hear, to abide in Christ, and to walk in the light, ensuring that belief is not merely emotional or cultural, but anchored in the unchanging reality of who Jesus is.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lstStyle/>
          <a:p>
            <a:pPr eaLnBrk="1" hangingPunct="1"/>
            <a:endParaRPr lang="en-US" smtClean="0"/>
          </a:p>
        </p:txBody>
      </p:sp>
      <p:sp>
        <p:nvSpPr>
          <p:cNvPr id="8195" name="Content Placeholder 2"/>
          <p:cNvSpPr>
            <a:spLocks noGrp="1"/>
          </p:cNvSpPr>
          <p:nvPr>
            <p:ph idx="1"/>
          </p:nvPr>
        </p:nvSpPr>
        <p:spPr/>
        <p:txBody>
          <a:bodyPr/>
          <a:lstStyle/>
          <a:p>
            <a:pPr eaLnBrk="1" hangingPunct="1"/>
            <a:endParaRPr lang="en-US" smtClean="0"/>
          </a:p>
        </p:txBody>
      </p:sp>
      <p:pic>
        <p:nvPicPr>
          <p:cNvPr id="8196" name="Picture 2" descr="C:\Users\My\Desktop\Meanwhile 90ad.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152400"/>
            <a:ext cx="8001000" cy="640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solidFill>
            <a:schemeClr val="bg1"/>
          </a:solidFill>
        </p:spPr>
        <p:txBody>
          <a:bodyPr/>
          <a:lstStyle/>
          <a:p>
            <a:pPr algn="l" eaLnBrk="1" hangingPunct="1"/>
            <a:r>
              <a:rPr lang="en-US" b="1" smtClean="0"/>
              <a:t>Polycarp 69-155 AD</a:t>
            </a:r>
          </a:p>
        </p:txBody>
      </p:sp>
      <p:sp>
        <p:nvSpPr>
          <p:cNvPr id="29699" name="Content Placeholder 2"/>
          <p:cNvSpPr>
            <a:spLocks noGrp="1"/>
          </p:cNvSpPr>
          <p:nvPr>
            <p:ph idx="1"/>
          </p:nvPr>
        </p:nvSpPr>
        <p:spPr>
          <a:solidFill>
            <a:schemeClr val="bg1"/>
          </a:solidFill>
        </p:spPr>
        <p:txBody>
          <a:bodyPr/>
          <a:lstStyle/>
          <a:p>
            <a:pPr marL="0" indent="0" eaLnBrk="1" hangingPunct="1">
              <a:buFontTx/>
              <a:buNone/>
              <a:defRPr/>
            </a:pPr>
            <a:r>
              <a:rPr lang="en-US" sz="2800" b="1" dirty="0" smtClean="0"/>
              <a:t>🧾 IDENTITY</a:t>
            </a:r>
          </a:p>
          <a:p>
            <a:pPr eaLnBrk="1" hangingPunct="1">
              <a:defRPr/>
            </a:pPr>
            <a:r>
              <a:rPr lang="en-US" sz="2800" dirty="0" smtClean="0"/>
              <a:t>Bishop of Smyrna (Asia Minor) </a:t>
            </a:r>
          </a:p>
          <a:p>
            <a:pPr eaLnBrk="1" hangingPunct="1">
              <a:defRPr/>
            </a:pPr>
            <a:r>
              <a:rPr lang="en-US" sz="2800" dirty="0" smtClean="0"/>
              <a:t>Direct disciple of the Apostle John </a:t>
            </a:r>
          </a:p>
          <a:p>
            <a:pPr eaLnBrk="1" hangingPunct="1">
              <a:defRPr/>
            </a:pPr>
            <a:r>
              <a:rPr lang="en-US" sz="2800" dirty="0" smtClean="0"/>
              <a:t>Early church pastor during increasing Roman persecution </a:t>
            </a:r>
          </a:p>
          <a:p>
            <a:pPr eaLnBrk="1" hangingPunct="1">
              <a:defRPr/>
            </a:pPr>
            <a:r>
              <a:rPr lang="en-US" sz="2800" dirty="0" smtClean="0"/>
              <a:t>Known for humility, stability, and pastoral care</a:t>
            </a:r>
          </a:p>
          <a:p>
            <a:pPr eaLnBrk="1" hangingPunct="1">
              <a:defRPr/>
            </a:pPr>
            <a:endParaRPr lang="en-US" sz="2800" dirty="0" smtClean="0"/>
          </a:p>
        </p:txBody>
      </p:sp>
      <p:pic>
        <p:nvPicPr>
          <p:cNvPr id="922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02450" y="685800"/>
            <a:ext cx="1452563" cy="2743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lstStyle/>
          <a:p>
            <a:pPr eaLnBrk="1" hangingPunct="1"/>
            <a:endParaRPr lang="en-US" smtClean="0"/>
          </a:p>
        </p:txBody>
      </p:sp>
      <p:sp>
        <p:nvSpPr>
          <p:cNvPr id="4" name="Content Placeholder 2"/>
          <p:cNvSpPr>
            <a:spLocks noGrp="1"/>
          </p:cNvSpPr>
          <p:nvPr>
            <p:ph idx="1"/>
          </p:nvPr>
        </p:nvSpPr>
        <p:spPr>
          <a:xfrm>
            <a:off x="762000" y="609600"/>
            <a:ext cx="7772400" cy="5791200"/>
          </a:xfrm>
          <a:solidFill>
            <a:schemeClr val="bg1"/>
          </a:solidFill>
        </p:spPr>
        <p:txBody>
          <a:bodyPr/>
          <a:lstStyle/>
          <a:p>
            <a:pPr marL="0" indent="0" eaLnBrk="1" hangingPunct="1">
              <a:buFontTx/>
              <a:buNone/>
              <a:defRPr/>
            </a:pPr>
            <a:r>
              <a:rPr lang="en-US" sz="2800" b="1" dirty="0" smtClean="0"/>
              <a:t>📖 INFLUENCE</a:t>
            </a:r>
          </a:p>
          <a:p>
            <a:pPr eaLnBrk="1" hangingPunct="1">
              <a:defRPr/>
            </a:pPr>
            <a:r>
              <a:rPr lang="en-US" sz="2800" dirty="0" smtClean="0"/>
              <a:t>Wrote </a:t>
            </a:r>
            <a:r>
              <a:rPr lang="en-US" sz="2800" b="1" dirty="0" smtClean="0"/>
              <a:t>Letter to the Philippians</a:t>
            </a:r>
            <a:r>
              <a:rPr lang="en-US" sz="2800" dirty="0" smtClean="0"/>
              <a:t> </a:t>
            </a:r>
          </a:p>
          <a:p>
            <a:pPr eaLnBrk="1" hangingPunct="1">
              <a:defRPr/>
            </a:pPr>
            <a:r>
              <a:rPr lang="en-US" sz="2800" dirty="0" smtClean="0"/>
              <a:t>Preserved and passed on </a:t>
            </a:r>
            <a:r>
              <a:rPr lang="en-US" sz="2800" b="1" dirty="0" smtClean="0"/>
              <a:t>apostolic teaching</a:t>
            </a:r>
            <a:r>
              <a:rPr lang="en-US" sz="2800" dirty="0" smtClean="0"/>
              <a:t> to the next generation </a:t>
            </a:r>
          </a:p>
          <a:p>
            <a:pPr eaLnBrk="1" hangingPunct="1">
              <a:defRPr/>
            </a:pPr>
            <a:r>
              <a:rPr lang="en-US" sz="2800" dirty="0" smtClean="0"/>
              <a:t>Strengthened believers facing </a:t>
            </a:r>
            <a:r>
              <a:rPr lang="en-US" sz="2800" b="1" dirty="0" smtClean="0"/>
              <a:t>persecution and false doctrine</a:t>
            </a:r>
            <a:r>
              <a:rPr lang="en-US" sz="2800" dirty="0" smtClean="0"/>
              <a:t> </a:t>
            </a:r>
          </a:p>
          <a:p>
            <a:pPr eaLnBrk="1" hangingPunct="1">
              <a:defRPr/>
            </a:pPr>
            <a:r>
              <a:rPr lang="en-US" sz="2800" dirty="0" smtClean="0"/>
              <a:t>Modeled </a:t>
            </a:r>
            <a:r>
              <a:rPr lang="en-US" sz="2800" b="1" dirty="0" smtClean="0"/>
              <a:t>faithfulness in leadership</a:t>
            </a:r>
            <a:r>
              <a:rPr lang="en-US" sz="2800" dirty="0" smtClean="0"/>
              <a:t>, not innovation </a:t>
            </a:r>
          </a:p>
          <a:p>
            <a:pPr eaLnBrk="1" hangingPunct="1">
              <a:defRPr/>
            </a:pPr>
            <a:r>
              <a:rPr lang="en-US" sz="2800" dirty="0" smtClean="0"/>
              <a:t>Served as a living bridge between the apostles and later church leaders </a:t>
            </a:r>
          </a:p>
          <a:p>
            <a:pPr marL="0" indent="0" eaLnBrk="1" hangingPunct="1">
              <a:buFontTx/>
              <a:buNone/>
              <a:defRPr/>
            </a:pPr>
            <a:r>
              <a:rPr lang="en-US" sz="2800" dirty="0" smtClean="0"/>
              <a:t>👉</a:t>
            </a:r>
            <a:r>
              <a:rPr lang="en-US" sz="2800" b="1" dirty="0" smtClean="0"/>
              <a:t>Memory Hook:</a:t>
            </a:r>
            <a:r>
              <a:rPr lang="en-US" sz="2800" dirty="0" smtClean="0"/>
              <a:t> </a:t>
            </a:r>
            <a:r>
              <a:rPr lang="en-US" sz="2800" i="1" dirty="0" smtClean="0"/>
              <a:t>“Faith Firmly Finished”</a:t>
            </a:r>
            <a:endParaRPr lang="en-US" sz="28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pPr eaLnBrk="1" hangingPunct="1"/>
            <a:endParaRPr lang="en-US" smtClean="0"/>
          </a:p>
        </p:txBody>
      </p:sp>
      <p:sp>
        <p:nvSpPr>
          <p:cNvPr id="11267" name="Content Placeholder 2"/>
          <p:cNvSpPr>
            <a:spLocks noGrp="1"/>
          </p:cNvSpPr>
          <p:nvPr>
            <p:ph idx="1"/>
          </p:nvPr>
        </p:nvSpPr>
        <p:spPr>
          <a:xfrm>
            <a:off x="609600" y="609600"/>
            <a:ext cx="8001000" cy="5867400"/>
          </a:xfrm>
          <a:solidFill>
            <a:schemeClr val="bg1"/>
          </a:solidFill>
        </p:spPr>
        <p:txBody>
          <a:bodyPr/>
          <a:lstStyle/>
          <a:p>
            <a:pPr marL="0" indent="0" eaLnBrk="1" hangingPunct="1">
              <a:buFontTx/>
              <a:buNone/>
            </a:pPr>
            <a:r>
              <a:rPr lang="en-US" sz="2400" b="1" smtClean="0"/>
              <a:t>🔥 IMPACT</a:t>
            </a:r>
          </a:p>
          <a:p>
            <a:pPr marL="0" indent="0" eaLnBrk="1" hangingPunct="1">
              <a:buFontTx/>
              <a:buNone/>
            </a:pPr>
            <a:r>
              <a:rPr lang="en-US" sz="2400" smtClean="0"/>
              <a:t>Polycarp’s impact is in </a:t>
            </a:r>
            <a:r>
              <a:rPr lang="en-US" sz="2400" b="1" smtClean="0"/>
              <a:t>faithfully preserving and living out the truth he received from the apostles</a:t>
            </a:r>
            <a:r>
              <a:rPr lang="en-US" sz="2400" smtClean="0"/>
              <a:t>. At a time when the early church faced both external persecution and internal pressures to compromise, he stood as a steady witness to the unchanging gospel of Jesus Christ. His teaching emphasized obedience, perseverance, and unwavering loyalty to Christ, reminding believers that true faith is proven through endurance. When commanded to renounce Christ, Polycarp refused, declaring his lifelong devotion to the Savior, and ultimately sealing his testimony with martyrdom. His life demonstrated that the gospel is not merely to be studied or debated; but to be </a:t>
            </a:r>
            <a:r>
              <a:rPr lang="en-US" sz="2400" b="1" smtClean="0"/>
              <a:t>held with conviction, lived with consistency, and, if necessary, defended unto death</a:t>
            </a:r>
            <a:r>
              <a:rPr lang="en-US" sz="2400" smtClean="0"/>
              <a:t>.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a:solidFill>
            <a:schemeClr val="bg1"/>
          </a:solidFill>
        </p:spPr>
        <p:txBody>
          <a:bodyPr/>
          <a:lstStyle/>
          <a:p>
            <a:pPr algn="l" eaLnBrk="1" hangingPunct="1"/>
            <a:r>
              <a:rPr lang="en-US" b="1" smtClean="0"/>
              <a:t>Ignatius of Antioch </a:t>
            </a:r>
            <a:br>
              <a:rPr lang="en-US" b="1" smtClean="0"/>
            </a:br>
            <a:r>
              <a:rPr lang="en-US" b="1" smtClean="0"/>
              <a:t>          25-107 AD</a:t>
            </a:r>
          </a:p>
        </p:txBody>
      </p:sp>
      <p:sp>
        <p:nvSpPr>
          <p:cNvPr id="29699" name="Content Placeholder 2"/>
          <p:cNvSpPr>
            <a:spLocks noGrp="1"/>
          </p:cNvSpPr>
          <p:nvPr>
            <p:ph idx="1"/>
          </p:nvPr>
        </p:nvSpPr>
        <p:spPr>
          <a:solidFill>
            <a:schemeClr val="bg1"/>
          </a:solidFill>
        </p:spPr>
        <p:txBody>
          <a:bodyPr/>
          <a:lstStyle/>
          <a:p>
            <a:pPr marL="0" indent="0" eaLnBrk="1" hangingPunct="1">
              <a:buFontTx/>
              <a:buNone/>
              <a:defRPr/>
            </a:pPr>
            <a:r>
              <a:rPr lang="en-US" sz="2800" b="1" dirty="0" smtClean="0"/>
              <a:t>🧾 IDENTITY</a:t>
            </a:r>
          </a:p>
          <a:p>
            <a:pPr eaLnBrk="1" hangingPunct="1">
              <a:defRPr/>
            </a:pPr>
            <a:r>
              <a:rPr lang="en-US" sz="2800" dirty="0" smtClean="0"/>
              <a:t>Bishop of Antioch (one of the </a:t>
            </a:r>
            <a:br>
              <a:rPr lang="en-US" sz="2800" dirty="0" smtClean="0"/>
            </a:br>
            <a:r>
              <a:rPr lang="en-US" sz="2800" dirty="0" smtClean="0"/>
              <a:t>earliest major church centers) </a:t>
            </a:r>
          </a:p>
          <a:p>
            <a:pPr eaLnBrk="1" hangingPunct="1">
              <a:defRPr/>
            </a:pPr>
            <a:r>
              <a:rPr lang="en-US" sz="2800" dirty="0" smtClean="0"/>
              <a:t>Early church leader shortly after the apostles </a:t>
            </a:r>
          </a:p>
          <a:p>
            <a:pPr eaLnBrk="1" hangingPunct="1">
              <a:defRPr/>
            </a:pPr>
            <a:r>
              <a:rPr lang="en-US" sz="2800" dirty="0" smtClean="0"/>
              <a:t>Arrested and transported to Rome for execution </a:t>
            </a:r>
          </a:p>
          <a:p>
            <a:pPr eaLnBrk="1" hangingPunct="1">
              <a:defRPr/>
            </a:pPr>
            <a:r>
              <a:rPr lang="en-US" sz="2800" dirty="0" smtClean="0"/>
              <a:t>Wrote letters while en route to martyrdom</a:t>
            </a:r>
          </a:p>
          <a:p>
            <a:pPr eaLnBrk="1" hangingPunct="1">
              <a:defRPr/>
            </a:pPr>
            <a:endParaRPr lang="en-US" sz="2800" dirty="0" smtClean="0"/>
          </a:p>
        </p:txBody>
      </p:sp>
      <p:pic>
        <p:nvPicPr>
          <p:cNvPr id="1229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29400" y="685800"/>
            <a:ext cx="1820863" cy="2667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lstStyle/>
          <a:p>
            <a:pPr eaLnBrk="1" hangingPunct="1"/>
            <a:endParaRPr lang="en-US" smtClean="0"/>
          </a:p>
        </p:txBody>
      </p:sp>
      <p:sp>
        <p:nvSpPr>
          <p:cNvPr id="13315" name="Content Placeholder 2"/>
          <p:cNvSpPr>
            <a:spLocks noGrp="1"/>
          </p:cNvSpPr>
          <p:nvPr>
            <p:ph idx="1"/>
          </p:nvPr>
        </p:nvSpPr>
        <p:spPr/>
        <p:txBody>
          <a:bodyPr/>
          <a:lstStyle/>
          <a:p>
            <a:pPr eaLnBrk="1" hangingPunct="1"/>
            <a:endParaRPr lang="en-US" smtClean="0"/>
          </a:p>
        </p:txBody>
      </p:sp>
      <p:sp>
        <p:nvSpPr>
          <p:cNvPr id="4" name="Content Placeholder 2"/>
          <p:cNvSpPr txBox="1">
            <a:spLocks/>
          </p:cNvSpPr>
          <p:nvPr/>
        </p:nvSpPr>
        <p:spPr bwMode="auto">
          <a:xfrm>
            <a:off x="609600" y="609600"/>
            <a:ext cx="8001000" cy="58674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FontTx/>
              <a:buNone/>
              <a:defRPr/>
            </a:pPr>
            <a:r>
              <a:rPr lang="en-US" sz="2800" b="1" dirty="0" smtClean="0"/>
              <a:t>📖 INFLUENCE</a:t>
            </a:r>
          </a:p>
          <a:p>
            <a:pPr>
              <a:defRPr/>
            </a:pPr>
            <a:r>
              <a:rPr lang="en-US" sz="2800" dirty="0" smtClean="0"/>
              <a:t>Authored </a:t>
            </a:r>
            <a:r>
              <a:rPr lang="en-US" sz="2800" b="1" dirty="0" smtClean="0"/>
              <a:t>seven letters</a:t>
            </a:r>
            <a:r>
              <a:rPr lang="en-US" sz="2800" dirty="0" smtClean="0"/>
              <a:t> (to churches and to Polycarp) </a:t>
            </a:r>
          </a:p>
          <a:p>
            <a:pPr>
              <a:defRPr/>
            </a:pPr>
            <a:r>
              <a:rPr lang="en-US" sz="2800" dirty="0" smtClean="0"/>
              <a:t>Strengthened believers facing </a:t>
            </a:r>
            <a:r>
              <a:rPr lang="en-US" sz="2800" b="1" dirty="0" smtClean="0"/>
              <a:t>persecution and division</a:t>
            </a:r>
            <a:r>
              <a:rPr lang="en-US" sz="2800" dirty="0" smtClean="0"/>
              <a:t> </a:t>
            </a:r>
          </a:p>
          <a:p>
            <a:pPr>
              <a:defRPr/>
            </a:pPr>
            <a:r>
              <a:rPr lang="en-US" sz="2800" dirty="0" smtClean="0"/>
              <a:t>Emphasized </a:t>
            </a:r>
            <a:r>
              <a:rPr lang="en-US" sz="2800" b="1" dirty="0" smtClean="0"/>
              <a:t>unity in the church</a:t>
            </a:r>
            <a:r>
              <a:rPr lang="en-US" sz="2800" dirty="0" smtClean="0"/>
              <a:t> under biblical leadership </a:t>
            </a:r>
          </a:p>
          <a:p>
            <a:pPr>
              <a:defRPr/>
            </a:pPr>
            <a:r>
              <a:rPr lang="en-US" sz="2800" dirty="0" smtClean="0"/>
              <a:t>Defended the </a:t>
            </a:r>
            <a:r>
              <a:rPr lang="en-US" sz="2800" b="1" dirty="0" smtClean="0"/>
              <a:t>true humanity and deity of Christ</a:t>
            </a:r>
            <a:r>
              <a:rPr lang="en-US" sz="2800" dirty="0" smtClean="0"/>
              <a:t> </a:t>
            </a:r>
          </a:p>
          <a:p>
            <a:pPr>
              <a:defRPr/>
            </a:pPr>
            <a:r>
              <a:rPr lang="en-US" sz="2800" dirty="0" smtClean="0"/>
              <a:t>Warned against </a:t>
            </a:r>
            <a:r>
              <a:rPr lang="en-US" sz="2800" b="1" dirty="0" smtClean="0"/>
              <a:t>false teachings</a:t>
            </a:r>
            <a:r>
              <a:rPr lang="en-US" sz="2800" dirty="0" smtClean="0"/>
              <a:t> (especially early distortions of Christ’s nature) </a:t>
            </a:r>
          </a:p>
          <a:p>
            <a:pPr marL="0" indent="0">
              <a:buFontTx/>
              <a:buNone/>
              <a:defRPr/>
            </a:pPr>
            <a:r>
              <a:rPr lang="en-US" sz="2800" dirty="0" smtClean="0"/>
              <a:t>👉</a:t>
            </a:r>
            <a:r>
              <a:rPr lang="en-US" sz="2800" b="1" dirty="0" smtClean="0"/>
              <a:t>Memory Hook:</a:t>
            </a:r>
            <a:r>
              <a:rPr lang="en-US" sz="2800" dirty="0" smtClean="0"/>
              <a:t> </a:t>
            </a:r>
            <a:r>
              <a:rPr lang="en-US" sz="2800" i="1" dirty="0" smtClean="0"/>
              <a:t>“Unity Under Truth”</a:t>
            </a:r>
            <a:endParaRPr lang="en-US" sz="28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lstStyle/>
          <a:p>
            <a:pPr eaLnBrk="1" hangingPunct="1"/>
            <a:endParaRPr lang="en-US" smtClean="0"/>
          </a:p>
        </p:txBody>
      </p:sp>
      <p:sp>
        <p:nvSpPr>
          <p:cNvPr id="14339" name="Content Placeholder 2"/>
          <p:cNvSpPr>
            <a:spLocks noGrp="1"/>
          </p:cNvSpPr>
          <p:nvPr>
            <p:ph idx="1"/>
          </p:nvPr>
        </p:nvSpPr>
        <p:spPr/>
        <p:txBody>
          <a:bodyPr/>
          <a:lstStyle/>
          <a:p>
            <a:pPr eaLnBrk="1" hangingPunct="1"/>
            <a:endParaRPr lang="en-US" smtClean="0"/>
          </a:p>
        </p:txBody>
      </p:sp>
      <p:sp>
        <p:nvSpPr>
          <p:cNvPr id="14340" name="Content Placeholder 2"/>
          <p:cNvSpPr txBox="1">
            <a:spLocks/>
          </p:cNvSpPr>
          <p:nvPr/>
        </p:nvSpPr>
        <p:spPr bwMode="auto">
          <a:xfrm>
            <a:off x="609600" y="609600"/>
            <a:ext cx="8001000" cy="58674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sz="2400">
                <a:solidFill>
                  <a:schemeClr val="tx1"/>
                </a:solidFill>
                <a:latin typeface="Times New Roman" pitchFamily="18" charset="0"/>
                <a:cs typeface="Arial" charset="0"/>
              </a:defRPr>
            </a:lvl1pPr>
            <a:lvl2pPr marL="742950" indent="-285750" eaLnBrk="0" hangingPunct="0">
              <a:defRPr sz="2400">
                <a:solidFill>
                  <a:schemeClr val="tx1"/>
                </a:solidFill>
                <a:latin typeface="Times New Roman" pitchFamily="18" charset="0"/>
                <a:cs typeface="Arial" charset="0"/>
              </a:defRPr>
            </a:lvl2pPr>
            <a:lvl3pPr marL="1143000" indent="-228600" eaLnBrk="0" hangingPunct="0">
              <a:defRPr sz="2400">
                <a:solidFill>
                  <a:schemeClr val="tx1"/>
                </a:solidFill>
                <a:latin typeface="Times New Roman" pitchFamily="18" charset="0"/>
                <a:cs typeface="Arial" charset="0"/>
              </a:defRPr>
            </a:lvl3pPr>
            <a:lvl4pPr marL="1600200" indent="-228600" eaLnBrk="0" hangingPunct="0">
              <a:defRPr sz="2400">
                <a:solidFill>
                  <a:schemeClr val="tx1"/>
                </a:solidFill>
                <a:latin typeface="Times New Roman" pitchFamily="18" charset="0"/>
                <a:cs typeface="Arial" charset="0"/>
              </a:defRPr>
            </a:lvl4pPr>
            <a:lvl5pPr marL="2057400" indent="-228600" eaLnBrk="0" hangingPunct="0">
              <a:defRPr sz="24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4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4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4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400">
                <a:solidFill>
                  <a:schemeClr val="tx1"/>
                </a:solidFill>
                <a:latin typeface="Times New Roman" pitchFamily="18" charset="0"/>
                <a:cs typeface="Arial" charset="0"/>
              </a:defRPr>
            </a:lvl9pPr>
          </a:lstStyle>
          <a:p>
            <a:pPr eaLnBrk="1" hangingPunct="1">
              <a:spcBef>
                <a:spcPct val="20000"/>
              </a:spcBef>
            </a:pPr>
            <a:r>
              <a:rPr lang="en-US" b="1"/>
              <a:t>🔥 IMPACT </a:t>
            </a:r>
            <a:r>
              <a:rPr lang="en-US" sz="2200" b="1"/>
              <a:t/>
            </a:r>
            <a:br>
              <a:rPr lang="en-US" sz="2200" b="1"/>
            </a:br>
            <a:r>
              <a:rPr lang="en-US" sz="2200"/>
              <a:t>Ignatius of Antioch left a powerful testimony of courage, clarity, and conviction during one of the earliest periods of church persecution. As he was taken to Rome to face execution, he wrote letters that reveal a deep concern for the spiritual stability of the churches. He urged believers to remain unified, not around personalities or preferences, but around sound doctrine rooted in the truth of Jesus Christ. Ignatius strongly affirmed both the full humanity and full deity of Christ, opposing early false teachings that attempted to distort who Jesus was. At the same time, he emphasized the importance of orderly church leadership as a means of preserving truth and guarding against division. His willingness to face martyrdom without fear demonstrated that his faith was not theoretical, but fully lived. Through his words and his death, Ignatius reminds the church that truth must be held firmly, unity must be protected carefully, and devotion to Christ must remain unwavering—even in the face of suffering.</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a:solidFill>
            <a:schemeClr val="bg1"/>
          </a:solidFill>
        </p:spPr>
        <p:txBody>
          <a:bodyPr/>
          <a:lstStyle/>
          <a:p>
            <a:pPr algn="l" eaLnBrk="1" hangingPunct="1"/>
            <a:r>
              <a:rPr lang="en-US" b="1" smtClean="0"/>
              <a:t>Irenaeus 130–202 AD</a:t>
            </a:r>
          </a:p>
        </p:txBody>
      </p:sp>
      <p:sp>
        <p:nvSpPr>
          <p:cNvPr id="29699" name="Content Placeholder 2"/>
          <p:cNvSpPr>
            <a:spLocks noGrp="1"/>
          </p:cNvSpPr>
          <p:nvPr>
            <p:ph idx="1"/>
          </p:nvPr>
        </p:nvSpPr>
        <p:spPr>
          <a:xfrm>
            <a:off x="685800" y="1981200"/>
            <a:ext cx="7772400" cy="4495800"/>
          </a:xfrm>
          <a:solidFill>
            <a:schemeClr val="bg1"/>
          </a:solidFill>
        </p:spPr>
        <p:txBody>
          <a:bodyPr/>
          <a:lstStyle/>
          <a:p>
            <a:pPr marL="0" indent="0" eaLnBrk="1" hangingPunct="1">
              <a:buFontTx/>
              <a:buNone/>
              <a:defRPr/>
            </a:pPr>
            <a:r>
              <a:rPr lang="en-US" b="1" dirty="0" smtClean="0"/>
              <a:t>🧾 IDENTITY</a:t>
            </a:r>
          </a:p>
          <a:p>
            <a:pPr eaLnBrk="1" hangingPunct="1">
              <a:defRPr/>
            </a:pPr>
            <a:r>
              <a:rPr lang="en-US" dirty="0" smtClean="0"/>
              <a:t>Bishop of Lyons </a:t>
            </a:r>
            <a:br>
              <a:rPr lang="en-US" dirty="0" smtClean="0"/>
            </a:br>
            <a:r>
              <a:rPr lang="en-US" dirty="0" smtClean="0"/>
              <a:t>(modern France) </a:t>
            </a:r>
          </a:p>
          <a:p>
            <a:pPr eaLnBrk="1" hangingPunct="1">
              <a:defRPr/>
            </a:pPr>
            <a:r>
              <a:rPr lang="en-US" dirty="0" smtClean="0"/>
              <a:t>Lived c. 130–202 AD </a:t>
            </a:r>
          </a:p>
          <a:p>
            <a:pPr eaLnBrk="1" hangingPunct="1">
              <a:defRPr/>
            </a:pPr>
            <a:r>
              <a:rPr lang="en-US" dirty="0" smtClean="0"/>
              <a:t>Disciple of </a:t>
            </a:r>
            <a:r>
              <a:rPr lang="en-US" b="1" dirty="0" smtClean="0"/>
              <a:t>Polycarp</a:t>
            </a:r>
            <a:r>
              <a:rPr lang="en-US" dirty="0" smtClean="0"/>
              <a:t>, linking him to the Apostle John </a:t>
            </a:r>
          </a:p>
          <a:p>
            <a:pPr eaLnBrk="1" hangingPunct="1">
              <a:defRPr/>
            </a:pPr>
            <a:r>
              <a:rPr lang="en-US" dirty="0" smtClean="0"/>
              <a:t>Pastor-theologian during a time of growing doctrinal confusion</a:t>
            </a:r>
          </a:p>
          <a:p>
            <a:pPr eaLnBrk="1" hangingPunct="1">
              <a:defRPr/>
            </a:pPr>
            <a:endParaRPr lang="en-US" dirty="0" smtClean="0"/>
          </a:p>
        </p:txBody>
      </p:sp>
      <p:pic>
        <p:nvPicPr>
          <p:cNvPr id="1536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9800" y="609600"/>
            <a:ext cx="2371725" cy="3513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pPr eaLnBrk="1" hangingPunct="1"/>
            <a:endParaRPr lang="en-US" smtClean="0"/>
          </a:p>
        </p:txBody>
      </p:sp>
      <p:sp>
        <p:nvSpPr>
          <p:cNvPr id="16387" name="Content Placeholder 2"/>
          <p:cNvSpPr>
            <a:spLocks noGrp="1"/>
          </p:cNvSpPr>
          <p:nvPr>
            <p:ph idx="1"/>
          </p:nvPr>
        </p:nvSpPr>
        <p:spPr/>
        <p:txBody>
          <a:bodyPr/>
          <a:lstStyle/>
          <a:p>
            <a:pPr eaLnBrk="1" hangingPunct="1"/>
            <a:endParaRPr lang="en-US" smtClean="0"/>
          </a:p>
        </p:txBody>
      </p:sp>
      <p:sp>
        <p:nvSpPr>
          <p:cNvPr id="4" name="Content Placeholder 2"/>
          <p:cNvSpPr txBox="1">
            <a:spLocks/>
          </p:cNvSpPr>
          <p:nvPr/>
        </p:nvSpPr>
        <p:spPr bwMode="auto">
          <a:xfrm>
            <a:off x="609600" y="609600"/>
            <a:ext cx="8001000" cy="58674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FontTx/>
              <a:buNone/>
              <a:defRPr/>
            </a:pPr>
            <a:r>
              <a:rPr lang="en-US" sz="2800" b="1" dirty="0" smtClean="0"/>
              <a:t>📖 INFLUENCE</a:t>
            </a:r>
          </a:p>
          <a:p>
            <a:pPr>
              <a:defRPr/>
            </a:pPr>
            <a:r>
              <a:rPr lang="en-US" sz="2800" dirty="0" smtClean="0"/>
              <a:t>Wrote </a:t>
            </a:r>
            <a:r>
              <a:rPr lang="en-US" sz="2800" b="1" dirty="0" smtClean="0"/>
              <a:t>“Against Heresies”</a:t>
            </a:r>
            <a:r>
              <a:rPr lang="en-US" sz="2800" dirty="0" smtClean="0"/>
              <a:t> (major work opposing false teaching) </a:t>
            </a:r>
          </a:p>
          <a:p>
            <a:pPr>
              <a:defRPr/>
            </a:pPr>
            <a:r>
              <a:rPr lang="en-US" sz="2800" dirty="0" smtClean="0"/>
              <a:t>Confronted </a:t>
            </a:r>
            <a:r>
              <a:rPr lang="en-US" sz="2800" b="1" dirty="0" smtClean="0"/>
              <a:t>Gnosticism</a:t>
            </a:r>
            <a:r>
              <a:rPr lang="en-US" sz="2800" dirty="0" smtClean="0"/>
              <a:t>, which distorted the nature of Christ and Scripture </a:t>
            </a:r>
          </a:p>
          <a:p>
            <a:pPr>
              <a:defRPr/>
            </a:pPr>
            <a:r>
              <a:rPr lang="en-US" sz="2800" dirty="0" smtClean="0"/>
              <a:t>Defended the </a:t>
            </a:r>
            <a:r>
              <a:rPr lang="en-US" sz="2800" b="1" dirty="0" smtClean="0"/>
              <a:t>authority and unity of the apostolic writings</a:t>
            </a:r>
            <a:r>
              <a:rPr lang="en-US" sz="2800" dirty="0" smtClean="0"/>
              <a:t> </a:t>
            </a:r>
          </a:p>
          <a:p>
            <a:pPr>
              <a:defRPr/>
            </a:pPr>
            <a:r>
              <a:rPr lang="en-US" sz="2800" dirty="0" smtClean="0"/>
              <a:t>Helped affirm the </a:t>
            </a:r>
            <a:r>
              <a:rPr lang="en-US" sz="2800" b="1" dirty="0" smtClean="0"/>
              <a:t>core framework of the New Testament canon</a:t>
            </a:r>
            <a:r>
              <a:rPr lang="en-US" sz="2800" dirty="0" smtClean="0"/>
              <a:t> </a:t>
            </a:r>
          </a:p>
          <a:p>
            <a:pPr>
              <a:defRPr/>
            </a:pPr>
            <a:r>
              <a:rPr lang="en-US" sz="2800" dirty="0" smtClean="0"/>
              <a:t>Emphasized that true doctrine is </a:t>
            </a:r>
            <a:r>
              <a:rPr lang="en-US" sz="2800" b="1" dirty="0" smtClean="0"/>
              <a:t>received, not reinvented</a:t>
            </a:r>
            <a:r>
              <a:rPr lang="en-US" sz="2800" dirty="0" smtClean="0"/>
              <a:t> </a:t>
            </a:r>
          </a:p>
          <a:p>
            <a:pPr marL="0" indent="0">
              <a:buFontTx/>
              <a:buNone/>
              <a:defRPr/>
            </a:pPr>
            <a:r>
              <a:rPr lang="en-US" sz="2800" b="1" dirty="0" smtClean="0"/>
              <a:t>👉Memory Hook:</a:t>
            </a:r>
            <a:r>
              <a:rPr lang="en-US" sz="2800" dirty="0" smtClean="0"/>
              <a:t> </a:t>
            </a:r>
            <a:r>
              <a:rPr lang="en-US" sz="2800" i="1" dirty="0" smtClean="0"/>
              <a:t>“Truth Against Twisting”</a:t>
            </a:r>
            <a:endParaRPr lang="en-US" sz="28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pPr eaLnBrk="1" hangingPunct="1"/>
            <a:endParaRPr lang="en-US" smtClean="0"/>
          </a:p>
        </p:txBody>
      </p:sp>
      <p:sp>
        <p:nvSpPr>
          <p:cNvPr id="17411" name="Content Placeholder 2"/>
          <p:cNvSpPr>
            <a:spLocks noGrp="1"/>
          </p:cNvSpPr>
          <p:nvPr>
            <p:ph idx="1"/>
          </p:nvPr>
        </p:nvSpPr>
        <p:spPr/>
        <p:txBody>
          <a:bodyPr/>
          <a:lstStyle/>
          <a:p>
            <a:pPr eaLnBrk="1" hangingPunct="1"/>
            <a:endParaRPr lang="en-US" smtClean="0"/>
          </a:p>
        </p:txBody>
      </p:sp>
      <p:sp>
        <p:nvSpPr>
          <p:cNvPr id="17412" name="Content Placeholder 2"/>
          <p:cNvSpPr txBox="1">
            <a:spLocks/>
          </p:cNvSpPr>
          <p:nvPr/>
        </p:nvSpPr>
        <p:spPr bwMode="auto">
          <a:xfrm>
            <a:off x="609600" y="609600"/>
            <a:ext cx="8001000" cy="58674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sz="2400">
                <a:solidFill>
                  <a:schemeClr val="tx1"/>
                </a:solidFill>
                <a:latin typeface="Times New Roman" pitchFamily="18" charset="0"/>
                <a:cs typeface="Arial" charset="0"/>
              </a:defRPr>
            </a:lvl1pPr>
            <a:lvl2pPr marL="742950" indent="-285750" eaLnBrk="0" hangingPunct="0">
              <a:defRPr sz="2400">
                <a:solidFill>
                  <a:schemeClr val="tx1"/>
                </a:solidFill>
                <a:latin typeface="Times New Roman" pitchFamily="18" charset="0"/>
                <a:cs typeface="Arial" charset="0"/>
              </a:defRPr>
            </a:lvl2pPr>
            <a:lvl3pPr marL="1143000" indent="-228600" eaLnBrk="0" hangingPunct="0">
              <a:defRPr sz="2400">
                <a:solidFill>
                  <a:schemeClr val="tx1"/>
                </a:solidFill>
                <a:latin typeface="Times New Roman" pitchFamily="18" charset="0"/>
                <a:cs typeface="Arial" charset="0"/>
              </a:defRPr>
            </a:lvl3pPr>
            <a:lvl4pPr marL="1600200" indent="-228600" eaLnBrk="0" hangingPunct="0">
              <a:defRPr sz="2400">
                <a:solidFill>
                  <a:schemeClr val="tx1"/>
                </a:solidFill>
                <a:latin typeface="Times New Roman" pitchFamily="18" charset="0"/>
                <a:cs typeface="Arial" charset="0"/>
              </a:defRPr>
            </a:lvl4pPr>
            <a:lvl5pPr marL="2057400" indent="-228600" eaLnBrk="0" hangingPunct="0">
              <a:defRPr sz="24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4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4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4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400">
                <a:solidFill>
                  <a:schemeClr val="tx1"/>
                </a:solidFill>
                <a:latin typeface="Times New Roman" pitchFamily="18" charset="0"/>
                <a:cs typeface="Arial" charset="0"/>
              </a:defRPr>
            </a:lvl9pPr>
          </a:lstStyle>
          <a:p>
            <a:pPr eaLnBrk="1" hangingPunct="1">
              <a:spcBef>
                <a:spcPct val="20000"/>
              </a:spcBef>
            </a:pPr>
            <a:r>
              <a:rPr lang="en-US" sz="2200" b="1"/>
              <a:t>🔥 IMPACT </a:t>
            </a:r>
          </a:p>
          <a:p>
            <a:pPr eaLnBrk="1" hangingPunct="1">
              <a:spcBef>
                <a:spcPct val="20000"/>
              </a:spcBef>
            </a:pPr>
            <a:r>
              <a:rPr lang="en-US" sz="2200"/>
              <a:t>Ignatius of Antioch left a powerful testimony of courage, clarity, and conviction during one of the earliest periods of church persecution. As he was taken to Rome to face execution, he wrote letters that reveal a deep concern for the spiritual stability of the churches. He urged believers to remain unified, not around personalities or preferences, but around sound doctrine rooted in the truth of Jesus Christ. Ignatius strongly affirmed both the full humanity and full deity of Christ, opposing early false teachings that attempted to distort who Jesus was. At the same time, he emphasized the importance of orderly church leadership as a means of preserving truth and guarding against division. His willingness to face martyrdom without fear demonstrated that his faith was not theoretical, but fully lived. Through his words and his death, Ignatius reminds the church that truth must be held firmly, unity must be protected carefully, and devotion to Christ must remain unwavering—even in the face of suffering.</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644525" y="457200"/>
            <a:ext cx="7772400" cy="1143000"/>
          </a:xfrm>
          <a:solidFill>
            <a:srgbClr val="92D050"/>
          </a:solidFill>
        </p:spPr>
        <p:txBody>
          <a:bodyPr/>
          <a:lstStyle/>
          <a:p>
            <a:pPr eaLnBrk="1" hangingPunct="1"/>
            <a:r>
              <a:rPr lang="en-US" sz="4000" b="1" smtClean="0"/>
              <a:t>DEFENDERS UNDER PRESSURE 2nd–3rd C.</a:t>
            </a:r>
            <a:endParaRPr lang="en-US" sz="4000" smtClean="0"/>
          </a:p>
        </p:txBody>
      </p:sp>
      <p:pic>
        <p:nvPicPr>
          <p:cNvPr id="18435" name="Picture 2" descr="C:\Users\My\Desktop\DEFENDERS UNDER PRESSURE.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8825" y="1600200"/>
            <a:ext cx="7543800" cy="502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solidFill>
            <a:schemeClr val="bg1"/>
          </a:solidFill>
        </p:spPr>
        <p:txBody>
          <a:bodyPr/>
          <a:lstStyle/>
          <a:p>
            <a:pPr algn="l" eaLnBrk="1" hangingPunct="1"/>
            <a:r>
              <a:rPr lang="en-US" b="1" smtClean="0"/>
              <a:t>Tertullian 155–220 AD</a:t>
            </a:r>
          </a:p>
        </p:txBody>
      </p:sp>
      <p:sp>
        <p:nvSpPr>
          <p:cNvPr id="29699" name="Content Placeholder 2"/>
          <p:cNvSpPr>
            <a:spLocks noGrp="1"/>
          </p:cNvSpPr>
          <p:nvPr>
            <p:ph idx="1"/>
          </p:nvPr>
        </p:nvSpPr>
        <p:spPr>
          <a:solidFill>
            <a:schemeClr val="bg1"/>
          </a:solidFill>
        </p:spPr>
        <p:txBody>
          <a:bodyPr/>
          <a:lstStyle/>
          <a:p>
            <a:pPr marL="0" indent="0" eaLnBrk="1" hangingPunct="1">
              <a:buFontTx/>
              <a:buNone/>
              <a:defRPr/>
            </a:pPr>
            <a:r>
              <a:rPr lang="en-US" b="1" dirty="0" smtClean="0"/>
              <a:t>🧾 IDENTITY</a:t>
            </a:r>
          </a:p>
          <a:p>
            <a:pPr eaLnBrk="1" hangingPunct="1">
              <a:defRPr/>
            </a:pPr>
            <a:r>
              <a:rPr lang="en-US" dirty="0" smtClean="0"/>
              <a:t>From Carthage (North Africa) </a:t>
            </a:r>
          </a:p>
          <a:p>
            <a:pPr eaLnBrk="1" hangingPunct="1">
              <a:defRPr/>
            </a:pPr>
            <a:r>
              <a:rPr lang="en-US" dirty="0" smtClean="0"/>
              <a:t>Early Christian apologist and theologian </a:t>
            </a:r>
          </a:p>
          <a:p>
            <a:pPr eaLnBrk="1" hangingPunct="1">
              <a:defRPr/>
            </a:pPr>
            <a:r>
              <a:rPr lang="en-US" dirty="0" smtClean="0"/>
              <a:t>Trained in law—sharp, logical thinker </a:t>
            </a:r>
          </a:p>
          <a:p>
            <a:pPr eaLnBrk="1" hangingPunct="1">
              <a:defRPr/>
            </a:pPr>
            <a:r>
              <a:rPr lang="en-US" dirty="0" smtClean="0"/>
              <a:t>Lived during intense Roman opposition to Christianity</a:t>
            </a:r>
            <a:endParaRPr lang="en-US" dirty="0"/>
          </a:p>
        </p:txBody>
      </p:sp>
      <p:pic>
        <p:nvPicPr>
          <p:cNvPr id="1946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00800" y="533400"/>
            <a:ext cx="2028825" cy="2724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lstStyle/>
          <a:p>
            <a:pPr eaLnBrk="1" hangingPunct="1"/>
            <a:endParaRPr lang="en-US" smtClean="0"/>
          </a:p>
        </p:txBody>
      </p:sp>
      <p:sp>
        <p:nvSpPr>
          <p:cNvPr id="20483" name="Content Placeholder 2"/>
          <p:cNvSpPr>
            <a:spLocks noGrp="1"/>
          </p:cNvSpPr>
          <p:nvPr>
            <p:ph idx="1"/>
          </p:nvPr>
        </p:nvSpPr>
        <p:spPr/>
        <p:txBody>
          <a:bodyPr/>
          <a:lstStyle/>
          <a:p>
            <a:pPr eaLnBrk="1" hangingPunct="1"/>
            <a:endParaRPr lang="en-US" smtClean="0"/>
          </a:p>
        </p:txBody>
      </p:sp>
      <p:sp>
        <p:nvSpPr>
          <p:cNvPr id="4" name="Content Placeholder 2"/>
          <p:cNvSpPr txBox="1">
            <a:spLocks/>
          </p:cNvSpPr>
          <p:nvPr/>
        </p:nvSpPr>
        <p:spPr bwMode="auto">
          <a:xfrm>
            <a:off x="609600" y="609600"/>
            <a:ext cx="8001000" cy="58674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FontTx/>
              <a:buNone/>
              <a:defRPr/>
            </a:pPr>
            <a:r>
              <a:rPr lang="en-US" sz="2800" b="1" dirty="0" smtClean="0"/>
              <a:t>📖 INFLUENCE</a:t>
            </a:r>
          </a:p>
          <a:p>
            <a:pPr>
              <a:defRPr/>
            </a:pPr>
            <a:r>
              <a:rPr lang="en-US" sz="2800" dirty="0" smtClean="0"/>
              <a:t>Wrote numerous </a:t>
            </a:r>
            <a:r>
              <a:rPr lang="en-US" sz="2800" b="1" dirty="0" smtClean="0"/>
              <a:t>defenses of Christianity (Apologetics)</a:t>
            </a:r>
            <a:r>
              <a:rPr lang="en-US" sz="2800" dirty="0" smtClean="0"/>
              <a:t> </a:t>
            </a:r>
          </a:p>
          <a:p>
            <a:pPr>
              <a:defRPr/>
            </a:pPr>
            <a:r>
              <a:rPr lang="en-US" sz="2800" dirty="0" smtClean="0"/>
              <a:t>Argued that Christianity was </a:t>
            </a:r>
            <a:r>
              <a:rPr lang="en-US" sz="2800" b="1" dirty="0" smtClean="0"/>
              <a:t>rational and morally superior</a:t>
            </a:r>
            <a:r>
              <a:rPr lang="en-US" sz="2800" dirty="0" smtClean="0"/>
              <a:t> to paganism </a:t>
            </a:r>
          </a:p>
          <a:p>
            <a:pPr>
              <a:defRPr/>
            </a:pPr>
            <a:r>
              <a:rPr lang="en-US" sz="2800" dirty="0" smtClean="0"/>
              <a:t>Coined key theological terms (e.g., Trinity language in Latin) </a:t>
            </a:r>
          </a:p>
          <a:p>
            <a:pPr>
              <a:defRPr/>
            </a:pPr>
            <a:r>
              <a:rPr lang="en-US" sz="2800" dirty="0" smtClean="0"/>
              <a:t>Defended </a:t>
            </a:r>
            <a:r>
              <a:rPr lang="en-US" sz="2800" b="1" dirty="0" smtClean="0"/>
              <a:t>biblical authority against cultural pressure</a:t>
            </a:r>
            <a:r>
              <a:rPr lang="en-US" sz="2800" dirty="0" smtClean="0"/>
              <a:t> </a:t>
            </a:r>
          </a:p>
          <a:p>
            <a:pPr>
              <a:defRPr/>
            </a:pPr>
            <a:r>
              <a:rPr lang="en-US" sz="2800" dirty="0" smtClean="0"/>
              <a:t>Confronted both </a:t>
            </a:r>
            <a:r>
              <a:rPr lang="en-US" sz="2800" b="1" dirty="0" smtClean="0"/>
              <a:t>persecution and internal compromise</a:t>
            </a:r>
            <a:r>
              <a:rPr lang="en-US" sz="2800" dirty="0" smtClean="0"/>
              <a:t> </a:t>
            </a:r>
          </a:p>
          <a:p>
            <a:pPr marL="0" indent="0">
              <a:buFontTx/>
              <a:buNone/>
              <a:defRPr/>
            </a:pPr>
            <a:r>
              <a:rPr lang="en-US" sz="2800" b="1" dirty="0" smtClean="0"/>
              <a:t>👉Memory Hook:</a:t>
            </a:r>
            <a:r>
              <a:rPr lang="en-US" sz="2800" dirty="0" smtClean="0"/>
              <a:t> </a:t>
            </a:r>
            <a:r>
              <a:rPr lang="en-US" sz="2800" i="1" dirty="0" smtClean="0"/>
              <a:t>“Truth Sharply Stated”</a:t>
            </a:r>
            <a:endParaRPr lang="en-US" sz="28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pPr eaLnBrk="1" hangingPunct="1"/>
            <a:endParaRPr lang="en-US" smtClean="0"/>
          </a:p>
        </p:txBody>
      </p:sp>
      <p:sp>
        <p:nvSpPr>
          <p:cNvPr id="21507" name="Content Placeholder 2"/>
          <p:cNvSpPr>
            <a:spLocks noGrp="1"/>
          </p:cNvSpPr>
          <p:nvPr>
            <p:ph idx="1"/>
          </p:nvPr>
        </p:nvSpPr>
        <p:spPr/>
        <p:txBody>
          <a:bodyPr/>
          <a:lstStyle/>
          <a:p>
            <a:pPr eaLnBrk="1" hangingPunct="1"/>
            <a:endParaRPr lang="en-US" smtClean="0"/>
          </a:p>
        </p:txBody>
      </p:sp>
      <p:sp>
        <p:nvSpPr>
          <p:cNvPr id="21508" name="Content Placeholder 2"/>
          <p:cNvSpPr txBox="1">
            <a:spLocks/>
          </p:cNvSpPr>
          <p:nvPr/>
        </p:nvSpPr>
        <p:spPr bwMode="auto">
          <a:xfrm>
            <a:off x="609600" y="609600"/>
            <a:ext cx="8001000" cy="58674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sz="2400">
                <a:solidFill>
                  <a:schemeClr val="tx1"/>
                </a:solidFill>
                <a:latin typeface="Times New Roman" pitchFamily="18" charset="0"/>
                <a:cs typeface="Arial" charset="0"/>
              </a:defRPr>
            </a:lvl1pPr>
            <a:lvl2pPr marL="742950" indent="-285750" eaLnBrk="0" hangingPunct="0">
              <a:defRPr sz="2400">
                <a:solidFill>
                  <a:schemeClr val="tx1"/>
                </a:solidFill>
                <a:latin typeface="Times New Roman" pitchFamily="18" charset="0"/>
                <a:cs typeface="Arial" charset="0"/>
              </a:defRPr>
            </a:lvl2pPr>
            <a:lvl3pPr marL="1143000" indent="-228600" eaLnBrk="0" hangingPunct="0">
              <a:defRPr sz="2400">
                <a:solidFill>
                  <a:schemeClr val="tx1"/>
                </a:solidFill>
                <a:latin typeface="Times New Roman" pitchFamily="18" charset="0"/>
                <a:cs typeface="Arial" charset="0"/>
              </a:defRPr>
            </a:lvl3pPr>
            <a:lvl4pPr marL="1600200" indent="-228600" eaLnBrk="0" hangingPunct="0">
              <a:defRPr sz="2400">
                <a:solidFill>
                  <a:schemeClr val="tx1"/>
                </a:solidFill>
                <a:latin typeface="Times New Roman" pitchFamily="18" charset="0"/>
                <a:cs typeface="Arial" charset="0"/>
              </a:defRPr>
            </a:lvl4pPr>
            <a:lvl5pPr marL="2057400" indent="-228600" eaLnBrk="0" hangingPunct="0">
              <a:defRPr sz="24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4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4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4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400">
                <a:solidFill>
                  <a:schemeClr val="tx1"/>
                </a:solidFill>
                <a:latin typeface="Times New Roman" pitchFamily="18" charset="0"/>
                <a:cs typeface="Arial" charset="0"/>
              </a:defRPr>
            </a:lvl9pPr>
          </a:lstStyle>
          <a:p>
            <a:pPr eaLnBrk="1" hangingPunct="1">
              <a:spcBef>
                <a:spcPct val="20000"/>
              </a:spcBef>
            </a:pPr>
            <a:r>
              <a:rPr lang="en-US" b="1"/>
              <a:t>🔥 IMPACT </a:t>
            </a:r>
            <a:br>
              <a:rPr lang="en-US" b="1"/>
            </a:br>
            <a:r>
              <a:rPr lang="en-US"/>
              <a:t>Tertullian stands as one of the earliest and boldest defenders of Christianity against both external attack and internal weakness. Writing in a time when believers were often misunderstood, persecuted, and accused unjustly, he argued forcefully that the Christian faith was not only true, but intellectually sound and morally upright. He exposed the inconsistencies of pagan religion while calling Christians to live with seriousness and conviction. Tertullian emphasized that faith must not bend to cultural pressure, but must stand firmly on the authority of God’s truth. However, later in life, he aligned with the Montanist movement, showing a tendency toward excessive rigidity and added emphasis on prophetic experience. Even so, his early work remains a powerful example of how truth can be defended with clarity, courage, and conviction in a hostile world.</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solidFill>
            <a:schemeClr val="bg1"/>
          </a:solidFill>
        </p:spPr>
        <p:txBody>
          <a:bodyPr/>
          <a:lstStyle/>
          <a:p>
            <a:pPr algn="l" eaLnBrk="1" hangingPunct="1"/>
            <a:r>
              <a:rPr lang="en-US" b="1" smtClean="0"/>
              <a:t>Origen 184–253 AD </a:t>
            </a:r>
          </a:p>
        </p:txBody>
      </p:sp>
      <p:sp>
        <p:nvSpPr>
          <p:cNvPr id="29699" name="Content Placeholder 2"/>
          <p:cNvSpPr>
            <a:spLocks noGrp="1"/>
          </p:cNvSpPr>
          <p:nvPr>
            <p:ph idx="1"/>
          </p:nvPr>
        </p:nvSpPr>
        <p:spPr>
          <a:solidFill>
            <a:schemeClr val="bg1"/>
          </a:solidFill>
        </p:spPr>
        <p:txBody>
          <a:bodyPr/>
          <a:lstStyle/>
          <a:p>
            <a:pPr marL="0" indent="0" eaLnBrk="1" hangingPunct="1">
              <a:buFontTx/>
              <a:buNone/>
              <a:defRPr/>
            </a:pPr>
            <a:r>
              <a:rPr lang="en-US" b="1" dirty="0" smtClean="0"/>
              <a:t>🧾 IDENTITY</a:t>
            </a:r>
          </a:p>
          <a:p>
            <a:pPr eaLnBrk="1" hangingPunct="1">
              <a:defRPr/>
            </a:pPr>
            <a:r>
              <a:rPr lang="en-US" dirty="0" smtClean="0"/>
              <a:t>From Alexandria (Egypt) </a:t>
            </a:r>
          </a:p>
          <a:p>
            <a:pPr eaLnBrk="1" hangingPunct="1">
              <a:defRPr/>
            </a:pPr>
            <a:r>
              <a:rPr lang="en-US" dirty="0" smtClean="0"/>
              <a:t>Early Christian scholar and teacher </a:t>
            </a:r>
          </a:p>
          <a:p>
            <a:pPr eaLnBrk="1" hangingPunct="1">
              <a:defRPr/>
            </a:pPr>
            <a:r>
              <a:rPr lang="en-US" dirty="0" smtClean="0"/>
              <a:t>Known for deep study and disciplined life </a:t>
            </a:r>
          </a:p>
          <a:p>
            <a:pPr eaLnBrk="1" hangingPunct="1">
              <a:defRPr/>
            </a:pPr>
            <a:r>
              <a:rPr lang="en-US" dirty="0" smtClean="0"/>
              <a:t>Lived during persecution and hardship</a:t>
            </a:r>
          </a:p>
          <a:p>
            <a:pPr eaLnBrk="1" hangingPunct="1">
              <a:defRPr/>
            </a:pPr>
            <a:endParaRPr lang="en-US" dirty="0" smtClean="0"/>
          </a:p>
        </p:txBody>
      </p:sp>
      <p:pic>
        <p:nvPicPr>
          <p:cNvPr id="2253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77000" y="609600"/>
            <a:ext cx="1924050" cy="2667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pPr eaLnBrk="1" hangingPunct="1"/>
            <a:endParaRPr lang="en-US" smtClean="0"/>
          </a:p>
        </p:txBody>
      </p:sp>
      <p:sp>
        <p:nvSpPr>
          <p:cNvPr id="23555" name="Content Placeholder 2"/>
          <p:cNvSpPr>
            <a:spLocks noGrp="1"/>
          </p:cNvSpPr>
          <p:nvPr>
            <p:ph idx="1"/>
          </p:nvPr>
        </p:nvSpPr>
        <p:spPr/>
        <p:txBody>
          <a:bodyPr/>
          <a:lstStyle/>
          <a:p>
            <a:pPr eaLnBrk="1" hangingPunct="1"/>
            <a:endParaRPr lang="en-US" smtClean="0"/>
          </a:p>
        </p:txBody>
      </p:sp>
      <p:sp>
        <p:nvSpPr>
          <p:cNvPr id="4" name="Content Placeholder 2"/>
          <p:cNvSpPr txBox="1">
            <a:spLocks/>
          </p:cNvSpPr>
          <p:nvPr/>
        </p:nvSpPr>
        <p:spPr bwMode="auto">
          <a:xfrm>
            <a:off x="609600" y="609600"/>
            <a:ext cx="8001000" cy="58674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FontTx/>
              <a:buNone/>
              <a:defRPr/>
            </a:pPr>
            <a:r>
              <a:rPr lang="en-US" sz="2800" b="1" dirty="0" smtClean="0"/>
              <a:t>📖 INFLUENCE</a:t>
            </a:r>
          </a:p>
          <a:p>
            <a:pPr>
              <a:defRPr/>
            </a:pPr>
            <a:r>
              <a:rPr lang="en-US" sz="2800" dirty="0" smtClean="0"/>
              <a:t>Produced extensive </a:t>
            </a:r>
            <a:r>
              <a:rPr lang="en-US" sz="2800" b="1" dirty="0" smtClean="0"/>
              <a:t>biblical commentaries and writings</a:t>
            </a:r>
            <a:r>
              <a:rPr lang="en-US" sz="2800" dirty="0" smtClean="0"/>
              <a:t> </a:t>
            </a:r>
          </a:p>
          <a:p>
            <a:pPr>
              <a:defRPr/>
            </a:pPr>
            <a:r>
              <a:rPr lang="en-US" sz="2800" dirty="0" smtClean="0"/>
              <a:t>Developed early methods of </a:t>
            </a:r>
            <a:r>
              <a:rPr lang="en-US" sz="2800" b="1" dirty="0" smtClean="0"/>
              <a:t>Scripture study and interpretation</a:t>
            </a:r>
            <a:r>
              <a:rPr lang="en-US" sz="2800" dirty="0" smtClean="0"/>
              <a:t> </a:t>
            </a:r>
          </a:p>
          <a:p>
            <a:pPr>
              <a:defRPr/>
            </a:pPr>
            <a:r>
              <a:rPr lang="en-US" sz="2800" dirty="0" smtClean="0"/>
              <a:t>Compiled the </a:t>
            </a:r>
            <a:r>
              <a:rPr lang="en-US" sz="2800" b="1" dirty="0" err="1" smtClean="0"/>
              <a:t>Hexapla</a:t>
            </a:r>
            <a:r>
              <a:rPr lang="en-US" sz="2800" dirty="0" smtClean="0"/>
              <a:t> (comparison of Old Testament texts) </a:t>
            </a:r>
          </a:p>
          <a:p>
            <a:pPr>
              <a:defRPr/>
            </a:pPr>
            <a:r>
              <a:rPr lang="en-US" sz="2800" dirty="0" smtClean="0"/>
              <a:t>Emphasized careful study of Scripture </a:t>
            </a:r>
          </a:p>
          <a:p>
            <a:pPr>
              <a:defRPr/>
            </a:pPr>
            <a:r>
              <a:rPr lang="en-US" sz="2800" dirty="0" smtClean="0"/>
              <a:t>Allegorized Interpretation of the Bible</a:t>
            </a:r>
          </a:p>
          <a:p>
            <a:pPr>
              <a:defRPr/>
            </a:pPr>
            <a:r>
              <a:rPr lang="en-US" sz="2800" dirty="0" smtClean="0"/>
              <a:t>Influenced generations of Christian thinkers </a:t>
            </a:r>
          </a:p>
          <a:p>
            <a:pPr marL="0" indent="0">
              <a:buFontTx/>
              <a:buNone/>
              <a:defRPr/>
            </a:pPr>
            <a:r>
              <a:rPr lang="en-US" sz="2800" b="1" dirty="0" smtClean="0"/>
              <a:t>👉 Memory Hook:</a:t>
            </a:r>
            <a:r>
              <a:rPr lang="en-US" sz="2800" dirty="0" smtClean="0"/>
              <a:t> </a:t>
            </a:r>
            <a:r>
              <a:rPr lang="en-US" sz="2800" i="1" dirty="0" smtClean="0"/>
              <a:t>“Allegorist Above All”</a:t>
            </a:r>
            <a:endParaRPr lang="en-US" sz="28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pPr eaLnBrk="1" hangingPunct="1"/>
            <a:endParaRPr lang="en-US" smtClean="0"/>
          </a:p>
        </p:txBody>
      </p:sp>
      <p:sp>
        <p:nvSpPr>
          <p:cNvPr id="24579" name="Content Placeholder 2"/>
          <p:cNvSpPr>
            <a:spLocks noGrp="1"/>
          </p:cNvSpPr>
          <p:nvPr>
            <p:ph idx="1"/>
          </p:nvPr>
        </p:nvSpPr>
        <p:spPr/>
        <p:txBody>
          <a:bodyPr/>
          <a:lstStyle/>
          <a:p>
            <a:pPr eaLnBrk="1" hangingPunct="1"/>
            <a:endParaRPr lang="en-US" smtClean="0"/>
          </a:p>
        </p:txBody>
      </p:sp>
      <p:sp>
        <p:nvSpPr>
          <p:cNvPr id="24580" name="Content Placeholder 2"/>
          <p:cNvSpPr txBox="1">
            <a:spLocks/>
          </p:cNvSpPr>
          <p:nvPr/>
        </p:nvSpPr>
        <p:spPr bwMode="auto">
          <a:xfrm>
            <a:off x="609600" y="609600"/>
            <a:ext cx="8001000" cy="58674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sz="2400">
                <a:solidFill>
                  <a:schemeClr val="tx1"/>
                </a:solidFill>
                <a:latin typeface="Times New Roman" pitchFamily="18" charset="0"/>
                <a:cs typeface="Arial" charset="0"/>
              </a:defRPr>
            </a:lvl1pPr>
            <a:lvl2pPr marL="742950" indent="-285750" eaLnBrk="0" hangingPunct="0">
              <a:defRPr sz="2400">
                <a:solidFill>
                  <a:schemeClr val="tx1"/>
                </a:solidFill>
                <a:latin typeface="Times New Roman" pitchFamily="18" charset="0"/>
                <a:cs typeface="Arial" charset="0"/>
              </a:defRPr>
            </a:lvl2pPr>
            <a:lvl3pPr marL="1143000" indent="-228600" eaLnBrk="0" hangingPunct="0">
              <a:defRPr sz="2400">
                <a:solidFill>
                  <a:schemeClr val="tx1"/>
                </a:solidFill>
                <a:latin typeface="Times New Roman" pitchFamily="18" charset="0"/>
                <a:cs typeface="Arial" charset="0"/>
              </a:defRPr>
            </a:lvl3pPr>
            <a:lvl4pPr marL="1600200" indent="-228600" eaLnBrk="0" hangingPunct="0">
              <a:defRPr sz="2400">
                <a:solidFill>
                  <a:schemeClr val="tx1"/>
                </a:solidFill>
                <a:latin typeface="Times New Roman" pitchFamily="18" charset="0"/>
                <a:cs typeface="Arial" charset="0"/>
              </a:defRPr>
            </a:lvl4pPr>
            <a:lvl5pPr marL="2057400" indent="-228600" eaLnBrk="0" hangingPunct="0">
              <a:defRPr sz="24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4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4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4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400">
                <a:solidFill>
                  <a:schemeClr val="tx1"/>
                </a:solidFill>
                <a:latin typeface="Times New Roman" pitchFamily="18" charset="0"/>
                <a:cs typeface="Arial" charset="0"/>
              </a:defRPr>
            </a:lvl9pPr>
          </a:lstStyle>
          <a:p>
            <a:pPr eaLnBrk="1" hangingPunct="1">
              <a:spcBef>
                <a:spcPct val="20000"/>
              </a:spcBef>
            </a:pPr>
            <a:r>
              <a:rPr lang="en-US" sz="2000" b="1"/>
              <a:t>🔥 IMPACT </a:t>
            </a:r>
            <a:br>
              <a:rPr lang="en-US" sz="2000" b="1"/>
            </a:br>
            <a:r>
              <a:rPr lang="en-US"/>
              <a:t>Origen’s impact lies in his extraordinary dedication to the study and teaching of Scripture during a time when access to biblical texts was limited and often dangerous. </a:t>
            </a:r>
            <a:br>
              <a:rPr lang="en-US"/>
            </a:br>
            <a:r>
              <a:rPr lang="en-US" i="1"/>
              <a:t>“On this day, I trusted Christ…” </a:t>
            </a:r>
            <a:r>
              <a:rPr lang="en-US"/>
              <a:t>is his personal testimony.  </a:t>
            </a:r>
            <a:br>
              <a:rPr lang="en-US"/>
            </a:br>
            <a:r>
              <a:rPr lang="en-US"/>
              <a:t>He labored tirelessly to understand, preserve, and explain the Word of God, producing some of the earliest large-scale works of biblical interpretation. His efforts helped establish a framework for serious, disciplined study of Scripture that would influence the church for centuries. However, his approach to interpretation sometimes leaned heavily into allegory, and certain theological speculations went beyond what Scripture clearly teaches. As a result, while Origen’s commitment to the Word and his scholarly contributions are significant, his work must be approached with discernment.</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p:txBody>
          <a:bodyPr/>
          <a:lstStyle/>
          <a:p>
            <a:pPr eaLnBrk="1" hangingPunct="1"/>
            <a:endParaRPr lang="en-US" smtClean="0"/>
          </a:p>
        </p:txBody>
      </p:sp>
      <p:sp>
        <p:nvSpPr>
          <p:cNvPr id="26627" name="Content Placeholder 2"/>
          <p:cNvSpPr>
            <a:spLocks noGrp="1"/>
          </p:cNvSpPr>
          <p:nvPr>
            <p:ph idx="1"/>
          </p:nvPr>
        </p:nvSpPr>
        <p:spPr/>
        <p:txBody>
          <a:bodyPr/>
          <a:lstStyle/>
          <a:p>
            <a:pPr eaLnBrk="1" hangingPunct="1"/>
            <a:endParaRPr lang="en-US" smtClean="0"/>
          </a:p>
        </p:txBody>
      </p:sp>
      <p:pic>
        <p:nvPicPr>
          <p:cNvPr id="26628" name="Picture 2" descr="C:\Users\My\Desktop\Meanwhile 235.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1938" y="685800"/>
            <a:ext cx="8458200" cy="563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a:solidFill>
            <a:schemeClr val="bg1"/>
          </a:solidFill>
        </p:spPr>
        <p:txBody>
          <a:bodyPr/>
          <a:lstStyle/>
          <a:p>
            <a:pPr algn="l" eaLnBrk="1" hangingPunct="1"/>
            <a:r>
              <a:rPr lang="en-US" sz="4000" b="1" smtClean="0"/>
              <a:t>Cyprian of Carthage </a:t>
            </a:r>
            <a:br>
              <a:rPr lang="en-US" sz="4000" b="1" smtClean="0"/>
            </a:br>
            <a:r>
              <a:rPr lang="en-US" sz="4000" b="1" smtClean="0"/>
              <a:t>        200–258 AD</a:t>
            </a:r>
          </a:p>
        </p:txBody>
      </p:sp>
      <p:sp>
        <p:nvSpPr>
          <p:cNvPr id="29699" name="Content Placeholder 2"/>
          <p:cNvSpPr>
            <a:spLocks noGrp="1"/>
          </p:cNvSpPr>
          <p:nvPr>
            <p:ph idx="1"/>
          </p:nvPr>
        </p:nvSpPr>
        <p:spPr>
          <a:solidFill>
            <a:schemeClr val="bg1"/>
          </a:solidFill>
        </p:spPr>
        <p:txBody>
          <a:bodyPr/>
          <a:lstStyle/>
          <a:p>
            <a:pPr marL="0" indent="0" eaLnBrk="1" hangingPunct="1">
              <a:buFontTx/>
              <a:buNone/>
              <a:defRPr/>
            </a:pPr>
            <a:r>
              <a:rPr lang="en-US" sz="2800" b="1" dirty="0" smtClean="0"/>
              <a:t>🧾 IDENTITY</a:t>
            </a:r>
          </a:p>
          <a:p>
            <a:pPr eaLnBrk="1" hangingPunct="1">
              <a:defRPr/>
            </a:pPr>
            <a:r>
              <a:rPr lang="en-US" sz="2800" dirty="0" smtClean="0"/>
              <a:t>Bishop of Carthage </a:t>
            </a:r>
          </a:p>
          <a:p>
            <a:pPr eaLnBrk="1" hangingPunct="1">
              <a:defRPr/>
            </a:pPr>
            <a:r>
              <a:rPr lang="en-US" sz="2800" dirty="0" smtClean="0"/>
              <a:t>Former pagan, </a:t>
            </a:r>
            <a:br>
              <a:rPr lang="en-US" sz="2800" dirty="0" smtClean="0"/>
            </a:br>
            <a:r>
              <a:rPr lang="en-US" sz="2800" dirty="0" smtClean="0"/>
              <a:t>later converted to Christianity </a:t>
            </a:r>
          </a:p>
          <a:p>
            <a:pPr eaLnBrk="1" hangingPunct="1">
              <a:defRPr/>
            </a:pPr>
            <a:r>
              <a:rPr lang="en-US" sz="2800" b="1" dirty="0" smtClean="0"/>
              <a:t>Conversion:</a:t>
            </a:r>
            <a:r>
              <a:rPr lang="en-US" sz="2800" dirty="0" smtClean="0"/>
              <a:t> Around </a:t>
            </a:r>
            <a:r>
              <a:rPr lang="en-US" sz="2800" b="1" dirty="0" smtClean="0"/>
              <a:t>AD 246</a:t>
            </a:r>
            <a:endParaRPr lang="en-US" sz="2800" dirty="0" smtClean="0"/>
          </a:p>
          <a:p>
            <a:pPr eaLnBrk="1" hangingPunct="1">
              <a:defRPr/>
            </a:pPr>
            <a:r>
              <a:rPr lang="en-US" sz="2800" dirty="0" smtClean="0"/>
              <a:t>Led the church during severe persecution under Roman rule </a:t>
            </a:r>
          </a:p>
          <a:p>
            <a:pPr eaLnBrk="1" hangingPunct="1">
              <a:defRPr/>
            </a:pPr>
            <a:r>
              <a:rPr lang="en-US" sz="2800" dirty="0" smtClean="0"/>
              <a:t>Martyred for his faith</a:t>
            </a:r>
          </a:p>
          <a:p>
            <a:pPr eaLnBrk="1" hangingPunct="1">
              <a:defRPr/>
            </a:pPr>
            <a:endParaRPr lang="en-US" sz="2800" dirty="0" smtClean="0"/>
          </a:p>
        </p:txBody>
      </p:sp>
      <p:pic>
        <p:nvPicPr>
          <p:cNvPr id="2560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77000" y="728663"/>
            <a:ext cx="1857375" cy="2667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p:txBody>
          <a:bodyPr/>
          <a:lstStyle/>
          <a:p>
            <a:pPr eaLnBrk="1" hangingPunct="1"/>
            <a:endParaRPr lang="en-US" smtClean="0"/>
          </a:p>
        </p:txBody>
      </p:sp>
      <p:sp>
        <p:nvSpPr>
          <p:cNvPr id="27651" name="Content Placeholder 2"/>
          <p:cNvSpPr>
            <a:spLocks noGrp="1"/>
          </p:cNvSpPr>
          <p:nvPr>
            <p:ph idx="1"/>
          </p:nvPr>
        </p:nvSpPr>
        <p:spPr/>
        <p:txBody>
          <a:bodyPr/>
          <a:lstStyle/>
          <a:p>
            <a:pPr eaLnBrk="1" hangingPunct="1"/>
            <a:endParaRPr lang="en-US" smtClean="0"/>
          </a:p>
        </p:txBody>
      </p:sp>
      <p:sp>
        <p:nvSpPr>
          <p:cNvPr id="5" name="Content Placeholder 2"/>
          <p:cNvSpPr txBox="1">
            <a:spLocks/>
          </p:cNvSpPr>
          <p:nvPr/>
        </p:nvSpPr>
        <p:spPr bwMode="auto">
          <a:xfrm>
            <a:off x="609600" y="609600"/>
            <a:ext cx="8001000" cy="58674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FontTx/>
              <a:buNone/>
              <a:defRPr/>
            </a:pPr>
            <a:r>
              <a:rPr lang="en-US" sz="2800" b="1" dirty="0" smtClean="0"/>
              <a:t>📖 INFLUENCE</a:t>
            </a:r>
          </a:p>
          <a:p>
            <a:pPr>
              <a:defRPr/>
            </a:pPr>
            <a:r>
              <a:rPr lang="en-US" sz="2800" dirty="0" smtClean="0"/>
              <a:t>Wrote letters addressing </a:t>
            </a:r>
            <a:r>
              <a:rPr lang="en-US" sz="2800" b="1" dirty="0" smtClean="0"/>
              <a:t>church unity and discipline</a:t>
            </a:r>
            <a:r>
              <a:rPr lang="en-US" sz="2800" dirty="0" smtClean="0"/>
              <a:t> </a:t>
            </a:r>
          </a:p>
          <a:p>
            <a:pPr>
              <a:defRPr/>
            </a:pPr>
            <a:r>
              <a:rPr lang="en-US" sz="2800" dirty="0" smtClean="0"/>
              <a:t>Guided believers through crises of persecution </a:t>
            </a:r>
          </a:p>
          <a:p>
            <a:pPr>
              <a:defRPr/>
            </a:pPr>
            <a:r>
              <a:rPr lang="en-US" sz="2800" dirty="0" smtClean="0"/>
              <a:t>Emphasized </a:t>
            </a:r>
            <a:r>
              <a:rPr lang="en-US" sz="2800" b="1" dirty="0" smtClean="0"/>
              <a:t>order, leadership, and stability</a:t>
            </a:r>
            <a:r>
              <a:rPr lang="en-US" sz="2800" dirty="0" smtClean="0"/>
              <a:t> in the church </a:t>
            </a:r>
          </a:p>
          <a:p>
            <a:pPr>
              <a:defRPr/>
            </a:pPr>
            <a:r>
              <a:rPr lang="en-US" sz="2800" dirty="0" smtClean="0"/>
              <a:t>Addressed the issue of believers who </a:t>
            </a:r>
            <a:r>
              <a:rPr lang="en-US" sz="2800" b="1" dirty="0" smtClean="0"/>
              <a:t>denied Christ under pressure</a:t>
            </a:r>
            <a:r>
              <a:rPr lang="en-US" sz="2800" dirty="0" smtClean="0"/>
              <a:t> </a:t>
            </a:r>
          </a:p>
          <a:p>
            <a:pPr>
              <a:defRPr/>
            </a:pPr>
            <a:r>
              <a:rPr lang="en-US" sz="2800" dirty="0" smtClean="0"/>
              <a:t>Strengthened the structure of the early church during instability </a:t>
            </a:r>
          </a:p>
          <a:p>
            <a:pPr marL="0" indent="0">
              <a:buFontTx/>
              <a:buNone/>
              <a:defRPr/>
            </a:pPr>
            <a:r>
              <a:rPr lang="en-US" sz="2800" b="1" dirty="0" smtClean="0"/>
              <a:t>👉 Memory Hook:</a:t>
            </a:r>
            <a:r>
              <a:rPr lang="en-US" sz="2800" dirty="0" smtClean="0"/>
              <a:t> </a:t>
            </a:r>
            <a:r>
              <a:rPr lang="en-US" sz="2800" i="1" dirty="0" smtClean="0"/>
              <a:t>“Unity Under Fire”</a:t>
            </a:r>
            <a:endParaRPr lang="en-US" sz="280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p:txBody>
          <a:bodyPr/>
          <a:lstStyle/>
          <a:p>
            <a:pPr eaLnBrk="1" hangingPunct="1"/>
            <a:endParaRPr lang="en-US" smtClean="0"/>
          </a:p>
        </p:txBody>
      </p:sp>
      <p:sp>
        <p:nvSpPr>
          <p:cNvPr id="28675" name="Content Placeholder 2"/>
          <p:cNvSpPr>
            <a:spLocks noGrp="1"/>
          </p:cNvSpPr>
          <p:nvPr>
            <p:ph idx="1"/>
          </p:nvPr>
        </p:nvSpPr>
        <p:spPr/>
        <p:txBody>
          <a:bodyPr/>
          <a:lstStyle/>
          <a:p>
            <a:pPr eaLnBrk="1" hangingPunct="1"/>
            <a:endParaRPr lang="en-US" smtClean="0"/>
          </a:p>
        </p:txBody>
      </p:sp>
      <p:sp>
        <p:nvSpPr>
          <p:cNvPr id="28676" name="Content Placeholder 2"/>
          <p:cNvSpPr txBox="1">
            <a:spLocks/>
          </p:cNvSpPr>
          <p:nvPr/>
        </p:nvSpPr>
        <p:spPr bwMode="auto">
          <a:xfrm>
            <a:off x="609600" y="609600"/>
            <a:ext cx="8001000" cy="58674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sz="2400">
                <a:solidFill>
                  <a:schemeClr val="tx1"/>
                </a:solidFill>
                <a:latin typeface="Times New Roman" pitchFamily="18" charset="0"/>
                <a:cs typeface="Arial" charset="0"/>
              </a:defRPr>
            </a:lvl1pPr>
            <a:lvl2pPr marL="742950" indent="-285750" eaLnBrk="0" hangingPunct="0">
              <a:defRPr sz="2400">
                <a:solidFill>
                  <a:schemeClr val="tx1"/>
                </a:solidFill>
                <a:latin typeface="Times New Roman" pitchFamily="18" charset="0"/>
                <a:cs typeface="Arial" charset="0"/>
              </a:defRPr>
            </a:lvl2pPr>
            <a:lvl3pPr marL="1143000" indent="-228600" eaLnBrk="0" hangingPunct="0">
              <a:defRPr sz="2400">
                <a:solidFill>
                  <a:schemeClr val="tx1"/>
                </a:solidFill>
                <a:latin typeface="Times New Roman" pitchFamily="18" charset="0"/>
                <a:cs typeface="Arial" charset="0"/>
              </a:defRPr>
            </a:lvl3pPr>
            <a:lvl4pPr marL="1600200" indent="-228600" eaLnBrk="0" hangingPunct="0">
              <a:defRPr sz="2400">
                <a:solidFill>
                  <a:schemeClr val="tx1"/>
                </a:solidFill>
                <a:latin typeface="Times New Roman" pitchFamily="18" charset="0"/>
                <a:cs typeface="Arial" charset="0"/>
              </a:defRPr>
            </a:lvl4pPr>
            <a:lvl5pPr marL="2057400" indent="-228600" eaLnBrk="0" hangingPunct="0">
              <a:defRPr sz="24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4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4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4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400">
                <a:solidFill>
                  <a:schemeClr val="tx1"/>
                </a:solidFill>
                <a:latin typeface="Times New Roman" pitchFamily="18" charset="0"/>
                <a:cs typeface="Arial" charset="0"/>
              </a:defRPr>
            </a:lvl9pPr>
          </a:lstStyle>
          <a:p>
            <a:pPr eaLnBrk="1" hangingPunct="1">
              <a:spcBef>
                <a:spcPct val="20000"/>
              </a:spcBef>
            </a:pPr>
            <a:r>
              <a:rPr lang="en-US" b="1"/>
              <a:t>🔥 IMPACT</a:t>
            </a:r>
            <a:br>
              <a:rPr lang="en-US" b="1"/>
            </a:br>
            <a:r>
              <a:rPr lang="en-US"/>
              <a:t>Cyprian’s impact is seen in his steady leadership during one of the most turbulent periods of early church history. As persecution intensified, many believers faced the choice of remaining faithful or denying Christ to save their lives. Cyprian helped guide the church through this crisis by emphasizing unity, discipline, and careful restoration of those who repented after failure. He understood that the church could not survive chaos or fragmentation, and therefore worked to maintain order while still calling for genuine faithfulness. His leadership demonstrated that truth must not only be defended doctrinally, but also lived out in the structure and function of the church. </a:t>
            </a:r>
            <a:r>
              <a:rPr lang="en-US" i="1"/>
              <a:t>“When I lay in darkness… I thought what I heard of the new birth was difficult and impossible. But after the waters of baptism had washed away the stains of my former life… a light from above poured into my heart.”</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a:solidFill>
            <a:schemeClr val="bg1"/>
          </a:solidFill>
        </p:spPr>
        <p:txBody>
          <a:bodyPr/>
          <a:lstStyle/>
          <a:p>
            <a:pPr algn="l" eaLnBrk="1" hangingPunct="1"/>
            <a:r>
              <a:rPr lang="en-US" b="1" smtClean="0"/>
              <a:t>Novatian 200–258 AD </a:t>
            </a:r>
          </a:p>
        </p:txBody>
      </p:sp>
      <p:sp>
        <p:nvSpPr>
          <p:cNvPr id="29699" name="Content Placeholder 2"/>
          <p:cNvSpPr>
            <a:spLocks noGrp="1"/>
          </p:cNvSpPr>
          <p:nvPr>
            <p:ph idx="1"/>
          </p:nvPr>
        </p:nvSpPr>
        <p:spPr>
          <a:xfrm>
            <a:off x="685800" y="1981200"/>
            <a:ext cx="7772400" cy="4343400"/>
          </a:xfrm>
          <a:solidFill>
            <a:schemeClr val="bg1"/>
          </a:solidFill>
        </p:spPr>
        <p:txBody>
          <a:bodyPr/>
          <a:lstStyle/>
          <a:p>
            <a:pPr marL="0" indent="0" eaLnBrk="1" hangingPunct="1">
              <a:buFontTx/>
              <a:buNone/>
              <a:defRPr/>
            </a:pPr>
            <a:r>
              <a:rPr lang="en-US" sz="2800" b="1" dirty="0" smtClean="0"/>
              <a:t>🧾 IDENTITY</a:t>
            </a:r>
          </a:p>
          <a:p>
            <a:pPr eaLnBrk="1" hangingPunct="1">
              <a:defRPr/>
            </a:pPr>
            <a:r>
              <a:rPr lang="en-US" sz="2800" dirty="0" smtClean="0"/>
              <a:t>Roman presbyter </a:t>
            </a:r>
            <a:br>
              <a:rPr lang="en-US" sz="2800" dirty="0" smtClean="0"/>
            </a:br>
            <a:r>
              <a:rPr lang="en-US" sz="2800" dirty="0" smtClean="0"/>
              <a:t>(church leader in Rome) </a:t>
            </a:r>
          </a:p>
          <a:p>
            <a:pPr eaLnBrk="1" hangingPunct="1">
              <a:defRPr/>
            </a:pPr>
            <a:r>
              <a:rPr lang="en-US" sz="2800" dirty="0" smtClean="0"/>
              <a:t>Ministered during intense persecution under Emperor Decius </a:t>
            </a:r>
          </a:p>
          <a:p>
            <a:pPr eaLnBrk="1" hangingPunct="1">
              <a:defRPr/>
            </a:pPr>
            <a:r>
              <a:rPr lang="en-US" sz="2800" dirty="0" smtClean="0"/>
              <a:t>Known for strict views on church purity and discipline </a:t>
            </a:r>
          </a:p>
          <a:p>
            <a:pPr eaLnBrk="1" hangingPunct="1">
              <a:defRPr/>
            </a:pPr>
            <a:r>
              <a:rPr lang="en-US" sz="2800" dirty="0" smtClean="0"/>
              <a:t>Became a controversial figure during a crisis of compromise</a:t>
            </a:r>
          </a:p>
          <a:p>
            <a:pPr eaLnBrk="1" hangingPunct="1">
              <a:defRPr/>
            </a:pPr>
            <a:endParaRPr lang="en-US" sz="2800" dirty="0" smtClean="0"/>
          </a:p>
        </p:txBody>
      </p:sp>
      <p:pic>
        <p:nvPicPr>
          <p:cNvPr id="2970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48400" y="685800"/>
            <a:ext cx="2143125" cy="291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p:txBody>
          <a:bodyPr/>
          <a:lstStyle/>
          <a:p>
            <a:pPr eaLnBrk="1" hangingPunct="1"/>
            <a:endParaRPr lang="en-US" smtClean="0"/>
          </a:p>
        </p:txBody>
      </p:sp>
      <p:sp>
        <p:nvSpPr>
          <p:cNvPr id="30723" name="Content Placeholder 2"/>
          <p:cNvSpPr>
            <a:spLocks noGrp="1"/>
          </p:cNvSpPr>
          <p:nvPr>
            <p:ph idx="1"/>
          </p:nvPr>
        </p:nvSpPr>
        <p:spPr/>
        <p:txBody>
          <a:bodyPr/>
          <a:lstStyle/>
          <a:p>
            <a:pPr eaLnBrk="1" hangingPunct="1"/>
            <a:endParaRPr lang="en-US" smtClean="0"/>
          </a:p>
        </p:txBody>
      </p:sp>
      <p:sp>
        <p:nvSpPr>
          <p:cNvPr id="5" name="Content Placeholder 2"/>
          <p:cNvSpPr txBox="1">
            <a:spLocks/>
          </p:cNvSpPr>
          <p:nvPr/>
        </p:nvSpPr>
        <p:spPr bwMode="auto">
          <a:xfrm>
            <a:off x="609600" y="609600"/>
            <a:ext cx="8001000" cy="58674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FontTx/>
              <a:buNone/>
              <a:defRPr/>
            </a:pPr>
            <a:r>
              <a:rPr lang="en-US" sz="2800" b="1" dirty="0" smtClean="0"/>
              <a:t>📖 INFLUENCE</a:t>
            </a:r>
          </a:p>
          <a:p>
            <a:pPr>
              <a:defRPr/>
            </a:pPr>
            <a:r>
              <a:rPr lang="en-US" sz="2800" dirty="0" smtClean="0"/>
              <a:t>Wrote </a:t>
            </a:r>
            <a:r>
              <a:rPr lang="en-US" sz="2800" b="1" dirty="0" smtClean="0"/>
              <a:t>“On the Trinity”</a:t>
            </a:r>
            <a:r>
              <a:rPr lang="en-US" sz="2800" dirty="0" smtClean="0"/>
              <a:t> (defending sound doctrine of God) </a:t>
            </a:r>
          </a:p>
          <a:p>
            <a:pPr>
              <a:defRPr/>
            </a:pPr>
            <a:r>
              <a:rPr lang="en-US" sz="2800" dirty="0" smtClean="0"/>
              <a:t>Opposed the restoration of those who denied Christ under persecution </a:t>
            </a:r>
          </a:p>
          <a:p>
            <a:pPr>
              <a:defRPr/>
            </a:pPr>
            <a:r>
              <a:rPr lang="en-US" sz="2800" dirty="0" smtClean="0"/>
              <a:t>Emphasized </a:t>
            </a:r>
            <a:r>
              <a:rPr lang="en-US" sz="2800" b="1" dirty="0" smtClean="0"/>
              <a:t>moral purity and seriousness in the church</a:t>
            </a:r>
            <a:r>
              <a:rPr lang="en-US" sz="2800" dirty="0" smtClean="0"/>
              <a:t> </a:t>
            </a:r>
          </a:p>
          <a:p>
            <a:pPr>
              <a:defRPr/>
            </a:pPr>
            <a:r>
              <a:rPr lang="en-US" sz="2800" dirty="0" smtClean="0"/>
              <a:t>Led a movement (</a:t>
            </a:r>
            <a:r>
              <a:rPr lang="en-US" sz="2800" dirty="0" err="1" smtClean="0"/>
              <a:t>Novatianists</a:t>
            </a:r>
            <a:r>
              <a:rPr lang="en-US" sz="2800" dirty="0" smtClean="0"/>
              <a:t>) that separated over issues of discipline </a:t>
            </a:r>
          </a:p>
          <a:p>
            <a:pPr>
              <a:defRPr/>
            </a:pPr>
            <a:r>
              <a:rPr lang="en-US" sz="2800" dirty="0" smtClean="0"/>
              <a:t>Called believers to </a:t>
            </a:r>
            <a:r>
              <a:rPr lang="en-US" sz="2800" b="1" dirty="0" smtClean="0"/>
              <a:t>stand firm rather than compromise under pressure</a:t>
            </a:r>
            <a:r>
              <a:rPr lang="en-US" sz="2800" dirty="0" smtClean="0"/>
              <a:t> </a:t>
            </a:r>
          </a:p>
          <a:p>
            <a:pPr marL="0" indent="0">
              <a:buFontTx/>
              <a:buNone/>
              <a:defRPr/>
            </a:pPr>
            <a:r>
              <a:rPr lang="en-US" sz="2800" b="1" dirty="0" smtClean="0"/>
              <a:t>👉 Memory Hook:</a:t>
            </a:r>
            <a:r>
              <a:rPr lang="en-US" sz="2800" dirty="0" smtClean="0"/>
              <a:t> </a:t>
            </a:r>
            <a:r>
              <a:rPr lang="en-US" sz="2800" i="1" dirty="0" smtClean="0"/>
              <a:t>“Purity Protected Firmly”</a:t>
            </a:r>
            <a:endParaRPr lang="en-US" sz="2800"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p:txBody>
          <a:bodyPr/>
          <a:lstStyle/>
          <a:p>
            <a:pPr eaLnBrk="1" hangingPunct="1"/>
            <a:endParaRPr lang="en-US" smtClean="0"/>
          </a:p>
        </p:txBody>
      </p:sp>
      <p:sp>
        <p:nvSpPr>
          <p:cNvPr id="31747" name="Content Placeholder 2"/>
          <p:cNvSpPr>
            <a:spLocks noGrp="1"/>
          </p:cNvSpPr>
          <p:nvPr>
            <p:ph idx="1"/>
          </p:nvPr>
        </p:nvSpPr>
        <p:spPr/>
        <p:txBody>
          <a:bodyPr/>
          <a:lstStyle/>
          <a:p>
            <a:pPr eaLnBrk="1" hangingPunct="1"/>
            <a:endParaRPr lang="en-US" smtClean="0"/>
          </a:p>
        </p:txBody>
      </p:sp>
      <p:sp>
        <p:nvSpPr>
          <p:cNvPr id="31748" name="Content Placeholder 2"/>
          <p:cNvSpPr txBox="1">
            <a:spLocks/>
          </p:cNvSpPr>
          <p:nvPr/>
        </p:nvSpPr>
        <p:spPr bwMode="auto">
          <a:xfrm>
            <a:off x="609600" y="609600"/>
            <a:ext cx="8001000" cy="58674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sz="2400">
                <a:solidFill>
                  <a:schemeClr val="tx1"/>
                </a:solidFill>
                <a:latin typeface="Times New Roman" pitchFamily="18" charset="0"/>
                <a:cs typeface="Arial" charset="0"/>
              </a:defRPr>
            </a:lvl1pPr>
            <a:lvl2pPr marL="742950" indent="-285750" eaLnBrk="0" hangingPunct="0">
              <a:defRPr sz="2400">
                <a:solidFill>
                  <a:schemeClr val="tx1"/>
                </a:solidFill>
                <a:latin typeface="Times New Roman" pitchFamily="18" charset="0"/>
                <a:cs typeface="Arial" charset="0"/>
              </a:defRPr>
            </a:lvl2pPr>
            <a:lvl3pPr marL="1143000" indent="-228600" eaLnBrk="0" hangingPunct="0">
              <a:defRPr sz="2400">
                <a:solidFill>
                  <a:schemeClr val="tx1"/>
                </a:solidFill>
                <a:latin typeface="Times New Roman" pitchFamily="18" charset="0"/>
                <a:cs typeface="Arial" charset="0"/>
              </a:defRPr>
            </a:lvl3pPr>
            <a:lvl4pPr marL="1600200" indent="-228600" eaLnBrk="0" hangingPunct="0">
              <a:defRPr sz="2400">
                <a:solidFill>
                  <a:schemeClr val="tx1"/>
                </a:solidFill>
                <a:latin typeface="Times New Roman" pitchFamily="18" charset="0"/>
                <a:cs typeface="Arial" charset="0"/>
              </a:defRPr>
            </a:lvl4pPr>
            <a:lvl5pPr marL="2057400" indent="-228600" eaLnBrk="0" hangingPunct="0">
              <a:defRPr sz="24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4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4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4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400">
                <a:solidFill>
                  <a:schemeClr val="tx1"/>
                </a:solidFill>
                <a:latin typeface="Times New Roman" pitchFamily="18" charset="0"/>
                <a:cs typeface="Arial" charset="0"/>
              </a:defRPr>
            </a:lvl9pPr>
          </a:lstStyle>
          <a:p>
            <a:pPr eaLnBrk="1" hangingPunct="1">
              <a:spcBef>
                <a:spcPct val="20000"/>
              </a:spcBef>
            </a:pPr>
            <a:r>
              <a:rPr lang="en-US" sz="2000" b="1"/>
              <a:t>🔥IMPACT </a:t>
            </a:r>
          </a:p>
          <a:p>
            <a:pPr eaLnBrk="1" hangingPunct="1">
              <a:spcBef>
                <a:spcPct val="20000"/>
              </a:spcBef>
            </a:pPr>
            <a:r>
              <a:rPr lang="en-US" sz="2200"/>
              <a:t>Novatian’s impact emerges from one of the earliest and most difficult crises in church history—how to respond to believers who denied Christ under persecution and later sought to return. While others allowed for restoration upon repentance, Novatian took a much stricter position, arguing that the church must maintain a high standard of purity and should not easily readmit those who had publicly renounced their faith. His stance reflected a deep concern for the holiness of the church and the seriousness of sin, especially in a time when compromise could be widespread. At the same time, his refusal to allow for restoration revealed an imbalance, placing discipline above the full expression of grace taught in Scripture. Though his conclusions were too rigid, his voice serves as a sober reminder that the church must never treat sin lightly or allow cultural pressure to dilute its convictions. Novatian stands as both a warning and a witness—calling believers to uphold holiness while carefully guarding the balance of truth and grace.</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a:xfrm>
            <a:off x="723900" y="228600"/>
            <a:ext cx="7772400" cy="1143000"/>
          </a:xfrm>
          <a:solidFill>
            <a:srgbClr val="92D050"/>
          </a:solidFill>
        </p:spPr>
        <p:txBody>
          <a:bodyPr/>
          <a:lstStyle/>
          <a:p>
            <a:pPr eaLnBrk="1" hangingPunct="1"/>
            <a:r>
              <a:rPr lang="en-US" sz="4000" b="1" smtClean="0"/>
              <a:t>CLARITY IN CONTROVERSY 4th–5th </a:t>
            </a:r>
            <a:endParaRPr lang="en-US" sz="4000" smtClean="0"/>
          </a:p>
        </p:txBody>
      </p:sp>
      <p:sp>
        <p:nvSpPr>
          <p:cNvPr id="32771" name="Content Placeholder 2"/>
          <p:cNvSpPr>
            <a:spLocks noGrp="1"/>
          </p:cNvSpPr>
          <p:nvPr>
            <p:ph idx="1"/>
          </p:nvPr>
        </p:nvSpPr>
        <p:spPr/>
        <p:txBody>
          <a:bodyPr/>
          <a:lstStyle/>
          <a:p>
            <a:pPr eaLnBrk="1" hangingPunct="1"/>
            <a:endParaRPr lang="en-US" smtClean="0"/>
          </a:p>
        </p:txBody>
      </p:sp>
      <p:pic>
        <p:nvPicPr>
          <p:cNvPr id="32772" name="Picture 2" descr="C:\Users\My\Desktop\CLARITY IN CONTROVERSY.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5488" y="1458913"/>
            <a:ext cx="7702550" cy="513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a:solidFill>
            <a:schemeClr val="bg1"/>
          </a:solidFill>
        </p:spPr>
        <p:txBody>
          <a:bodyPr/>
          <a:lstStyle/>
          <a:p>
            <a:pPr algn="l" eaLnBrk="1" hangingPunct="1"/>
            <a:r>
              <a:rPr lang="en-US" sz="3600" b="1" smtClean="0"/>
              <a:t>Athanasius of Alexandria </a:t>
            </a:r>
            <a:br>
              <a:rPr lang="en-US" sz="3600" b="1" smtClean="0"/>
            </a:br>
            <a:r>
              <a:rPr lang="en-US" sz="3600" b="1" smtClean="0"/>
              <a:t>        296–373 AD </a:t>
            </a:r>
          </a:p>
        </p:txBody>
      </p:sp>
      <p:sp>
        <p:nvSpPr>
          <p:cNvPr id="29699" name="Content Placeholder 2"/>
          <p:cNvSpPr>
            <a:spLocks noGrp="1"/>
          </p:cNvSpPr>
          <p:nvPr>
            <p:ph idx="1"/>
          </p:nvPr>
        </p:nvSpPr>
        <p:spPr>
          <a:solidFill>
            <a:schemeClr val="bg1"/>
          </a:solidFill>
        </p:spPr>
        <p:txBody>
          <a:bodyPr/>
          <a:lstStyle/>
          <a:p>
            <a:pPr marL="0" indent="0" eaLnBrk="1" hangingPunct="1">
              <a:buFontTx/>
              <a:buNone/>
              <a:defRPr/>
            </a:pPr>
            <a:r>
              <a:rPr lang="en-US" b="1" dirty="0" smtClean="0"/>
              <a:t>🧾 IDENTITY</a:t>
            </a:r>
          </a:p>
          <a:p>
            <a:pPr eaLnBrk="1" hangingPunct="1">
              <a:defRPr/>
            </a:pPr>
            <a:r>
              <a:rPr lang="en-US" dirty="0" smtClean="0"/>
              <a:t>Bishop of Alexandria </a:t>
            </a:r>
            <a:br>
              <a:rPr lang="en-US" dirty="0" smtClean="0"/>
            </a:br>
            <a:r>
              <a:rPr lang="en-US" dirty="0" smtClean="0"/>
              <a:t>(Egypt) </a:t>
            </a:r>
          </a:p>
          <a:p>
            <a:pPr eaLnBrk="1" hangingPunct="1">
              <a:defRPr/>
            </a:pPr>
            <a:r>
              <a:rPr lang="en-US" dirty="0" smtClean="0"/>
              <a:t>Key leader during the Arian controversy </a:t>
            </a:r>
          </a:p>
          <a:p>
            <a:pPr eaLnBrk="1" hangingPunct="1">
              <a:defRPr/>
            </a:pPr>
            <a:r>
              <a:rPr lang="en-US" dirty="0" smtClean="0"/>
              <a:t>Exiled multiple times for his convictions </a:t>
            </a:r>
          </a:p>
          <a:p>
            <a:pPr eaLnBrk="1" hangingPunct="1">
              <a:defRPr/>
            </a:pPr>
            <a:r>
              <a:rPr lang="en-US" dirty="0" smtClean="0"/>
              <a:t>Known as </a:t>
            </a:r>
            <a:r>
              <a:rPr lang="en-US" i="1" dirty="0" smtClean="0"/>
              <a:t>“Athanasius contra </a:t>
            </a:r>
            <a:r>
              <a:rPr lang="en-US" i="1" dirty="0" err="1" smtClean="0"/>
              <a:t>mundum</a:t>
            </a:r>
            <a:r>
              <a:rPr lang="en-US" i="1" dirty="0" smtClean="0"/>
              <a:t>”</a:t>
            </a:r>
            <a:r>
              <a:rPr lang="en-US" dirty="0" smtClean="0"/>
              <a:t> (“against the world”)</a:t>
            </a:r>
          </a:p>
          <a:p>
            <a:pPr eaLnBrk="1" hangingPunct="1">
              <a:defRPr/>
            </a:pPr>
            <a:endParaRPr lang="en-US" dirty="0" smtClean="0"/>
          </a:p>
        </p:txBody>
      </p:sp>
      <p:pic>
        <p:nvPicPr>
          <p:cNvPr id="3379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05600" y="685800"/>
            <a:ext cx="1676400" cy="2628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p:txBody>
          <a:bodyPr/>
          <a:lstStyle/>
          <a:p>
            <a:pPr eaLnBrk="1" hangingPunct="1"/>
            <a:endParaRPr lang="en-US" smtClean="0"/>
          </a:p>
        </p:txBody>
      </p:sp>
      <p:sp>
        <p:nvSpPr>
          <p:cNvPr id="34819" name="Content Placeholder 2"/>
          <p:cNvSpPr>
            <a:spLocks noGrp="1"/>
          </p:cNvSpPr>
          <p:nvPr>
            <p:ph idx="1"/>
          </p:nvPr>
        </p:nvSpPr>
        <p:spPr/>
        <p:txBody>
          <a:bodyPr/>
          <a:lstStyle/>
          <a:p>
            <a:pPr eaLnBrk="1" hangingPunct="1"/>
            <a:endParaRPr lang="en-US" smtClean="0"/>
          </a:p>
        </p:txBody>
      </p:sp>
      <p:sp>
        <p:nvSpPr>
          <p:cNvPr id="4" name="Content Placeholder 2"/>
          <p:cNvSpPr txBox="1">
            <a:spLocks/>
          </p:cNvSpPr>
          <p:nvPr/>
        </p:nvSpPr>
        <p:spPr bwMode="auto">
          <a:xfrm>
            <a:off x="609600" y="609600"/>
            <a:ext cx="8001000" cy="58674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FontTx/>
              <a:buNone/>
              <a:defRPr/>
            </a:pPr>
            <a:r>
              <a:rPr lang="en-US" sz="2800" b="1" dirty="0" smtClean="0"/>
              <a:t>📖 INFLUENCE</a:t>
            </a:r>
          </a:p>
          <a:p>
            <a:pPr>
              <a:defRPr/>
            </a:pPr>
            <a:r>
              <a:rPr lang="en-US" sz="2800" dirty="0" smtClean="0"/>
              <a:t>Wrote </a:t>
            </a:r>
            <a:r>
              <a:rPr lang="en-US" sz="2800" b="1" dirty="0" smtClean="0"/>
              <a:t>“On the Incarnation”</a:t>
            </a:r>
            <a:r>
              <a:rPr lang="en-US" sz="2800" dirty="0" smtClean="0"/>
              <a:t> (defense of Christ’s nature) </a:t>
            </a:r>
          </a:p>
          <a:p>
            <a:pPr>
              <a:defRPr/>
            </a:pPr>
            <a:r>
              <a:rPr lang="en-US" sz="2800" dirty="0" smtClean="0"/>
              <a:t>Opposed </a:t>
            </a:r>
            <a:r>
              <a:rPr lang="en-US" sz="2800" b="1" dirty="0" smtClean="0"/>
              <a:t>Arianism</a:t>
            </a:r>
            <a:r>
              <a:rPr lang="en-US" sz="2800" dirty="0" smtClean="0"/>
              <a:t> (denial of Christ’s full deity) </a:t>
            </a:r>
          </a:p>
          <a:p>
            <a:pPr>
              <a:defRPr/>
            </a:pPr>
            <a:r>
              <a:rPr lang="en-US" sz="2800" dirty="0" smtClean="0"/>
              <a:t>Defended the truth that Christ is </a:t>
            </a:r>
            <a:r>
              <a:rPr lang="en-US" sz="2800" b="1" dirty="0" smtClean="0"/>
              <a:t>fully God, not created</a:t>
            </a:r>
            <a:r>
              <a:rPr lang="en-US" sz="2800" dirty="0" smtClean="0"/>
              <a:t> </a:t>
            </a:r>
          </a:p>
          <a:p>
            <a:pPr>
              <a:defRPr/>
            </a:pPr>
            <a:r>
              <a:rPr lang="en-US" sz="2800" dirty="0" smtClean="0"/>
              <a:t>Influenced the outcome of the Council of Nicaea </a:t>
            </a:r>
          </a:p>
          <a:p>
            <a:pPr>
              <a:defRPr/>
            </a:pPr>
            <a:r>
              <a:rPr lang="en-US" sz="2800" dirty="0" smtClean="0"/>
              <a:t>Helped affirm the </a:t>
            </a:r>
            <a:r>
              <a:rPr lang="en-US" sz="2800" b="1" dirty="0" smtClean="0"/>
              <a:t>core doctrines of the Trinity and Christology</a:t>
            </a:r>
            <a:r>
              <a:rPr lang="en-US" sz="2800" dirty="0" smtClean="0"/>
              <a:t> </a:t>
            </a:r>
          </a:p>
          <a:p>
            <a:pPr marL="0" indent="0">
              <a:buFontTx/>
              <a:buNone/>
              <a:defRPr/>
            </a:pPr>
            <a:r>
              <a:rPr lang="en-US" sz="2800" b="1" dirty="0" smtClean="0"/>
              <a:t>👉 Memory Hook:</a:t>
            </a:r>
            <a:r>
              <a:rPr lang="en-US" sz="2800" dirty="0" smtClean="0"/>
              <a:t> </a:t>
            </a:r>
            <a:r>
              <a:rPr lang="en-US" sz="2800" i="1" dirty="0" smtClean="0"/>
              <a:t>“Christ </a:t>
            </a:r>
            <a:r>
              <a:rPr lang="en-US" sz="2800" b="1" i="1" dirty="0" smtClean="0"/>
              <a:t>Completely</a:t>
            </a:r>
            <a:r>
              <a:rPr lang="en-US" sz="2800" i="1" dirty="0" smtClean="0"/>
              <a:t> God”</a:t>
            </a:r>
            <a:endParaRPr lang="en-US" sz="2800"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p:txBody>
          <a:bodyPr/>
          <a:lstStyle/>
          <a:p>
            <a:pPr eaLnBrk="1" hangingPunct="1"/>
            <a:endParaRPr lang="en-US" smtClean="0"/>
          </a:p>
        </p:txBody>
      </p:sp>
      <p:sp>
        <p:nvSpPr>
          <p:cNvPr id="35843" name="Content Placeholder 2"/>
          <p:cNvSpPr>
            <a:spLocks noGrp="1"/>
          </p:cNvSpPr>
          <p:nvPr>
            <p:ph idx="1"/>
          </p:nvPr>
        </p:nvSpPr>
        <p:spPr/>
        <p:txBody>
          <a:bodyPr/>
          <a:lstStyle/>
          <a:p>
            <a:pPr eaLnBrk="1" hangingPunct="1"/>
            <a:endParaRPr lang="en-US" smtClean="0"/>
          </a:p>
        </p:txBody>
      </p:sp>
      <p:sp>
        <p:nvSpPr>
          <p:cNvPr id="35844" name="Content Placeholder 2"/>
          <p:cNvSpPr txBox="1">
            <a:spLocks/>
          </p:cNvSpPr>
          <p:nvPr/>
        </p:nvSpPr>
        <p:spPr bwMode="auto">
          <a:xfrm>
            <a:off x="609600" y="609600"/>
            <a:ext cx="8001000" cy="58674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sz="2400">
                <a:solidFill>
                  <a:schemeClr val="tx1"/>
                </a:solidFill>
                <a:latin typeface="Times New Roman" pitchFamily="18" charset="0"/>
                <a:cs typeface="Arial" charset="0"/>
              </a:defRPr>
            </a:lvl1pPr>
            <a:lvl2pPr marL="742950" indent="-285750" eaLnBrk="0" hangingPunct="0">
              <a:defRPr sz="2400">
                <a:solidFill>
                  <a:schemeClr val="tx1"/>
                </a:solidFill>
                <a:latin typeface="Times New Roman" pitchFamily="18" charset="0"/>
                <a:cs typeface="Arial" charset="0"/>
              </a:defRPr>
            </a:lvl2pPr>
            <a:lvl3pPr marL="1143000" indent="-228600" eaLnBrk="0" hangingPunct="0">
              <a:defRPr sz="2400">
                <a:solidFill>
                  <a:schemeClr val="tx1"/>
                </a:solidFill>
                <a:latin typeface="Times New Roman" pitchFamily="18" charset="0"/>
                <a:cs typeface="Arial" charset="0"/>
              </a:defRPr>
            </a:lvl3pPr>
            <a:lvl4pPr marL="1600200" indent="-228600" eaLnBrk="0" hangingPunct="0">
              <a:defRPr sz="2400">
                <a:solidFill>
                  <a:schemeClr val="tx1"/>
                </a:solidFill>
                <a:latin typeface="Times New Roman" pitchFamily="18" charset="0"/>
                <a:cs typeface="Arial" charset="0"/>
              </a:defRPr>
            </a:lvl4pPr>
            <a:lvl5pPr marL="2057400" indent="-228600" eaLnBrk="0" hangingPunct="0">
              <a:defRPr sz="24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4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4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4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400">
                <a:solidFill>
                  <a:schemeClr val="tx1"/>
                </a:solidFill>
                <a:latin typeface="Times New Roman" pitchFamily="18" charset="0"/>
                <a:cs typeface="Arial" charset="0"/>
              </a:defRPr>
            </a:lvl9pPr>
          </a:lstStyle>
          <a:p>
            <a:pPr eaLnBrk="1" hangingPunct="1">
              <a:spcBef>
                <a:spcPct val="20000"/>
              </a:spcBef>
            </a:pPr>
            <a:r>
              <a:rPr lang="en-US" sz="2000" b="1"/>
              <a:t>🔥 IMPACT </a:t>
            </a:r>
          </a:p>
          <a:p>
            <a:pPr eaLnBrk="1" hangingPunct="1">
              <a:spcBef>
                <a:spcPct val="20000"/>
              </a:spcBef>
            </a:pPr>
            <a:r>
              <a:rPr lang="en-US" sz="2200"/>
              <a:t>Athanasius stands as one of the most courageous and decisive defenders of the doctrine of Christ in all of church history. At a time when many leaders were swayed by the teachings of Arius, who claimed that Jesus was a created being and not fully divine, Athanasius refused to compromise. He firmly upheld the biblical truth that Jesus Christ is eternally God, equal with the Father, and essential to salvation. His stance was not merely theological, but deeply practical—if Christ is not fully God, then He cannot fully save. Despite facing exile, opposition, and isolation, Athanasius remained steadfast, prioritizing truth over acceptance and conviction over comfort. His writings and leadership helped preserve the church’s understanding of who Christ truly is, ensuring that the gospel remained intact. Through his life, Athanasius demonstrates that clarity in doctrine is not optional, but essential, and that standing for truth may require enduring great personal cost.</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a:solidFill>
            <a:schemeClr val="bg1"/>
          </a:solidFill>
        </p:spPr>
        <p:txBody>
          <a:bodyPr/>
          <a:lstStyle/>
          <a:p>
            <a:pPr algn="l" eaLnBrk="1" hangingPunct="1"/>
            <a:r>
              <a:rPr lang="en-US" b="1" smtClean="0"/>
              <a:t>Jerome 347–420 AD</a:t>
            </a:r>
          </a:p>
        </p:txBody>
      </p:sp>
      <p:sp>
        <p:nvSpPr>
          <p:cNvPr id="29699" name="Content Placeholder 2"/>
          <p:cNvSpPr>
            <a:spLocks noGrp="1"/>
          </p:cNvSpPr>
          <p:nvPr>
            <p:ph idx="1"/>
          </p:nvPr>
        </p:nvSpPr>
        <p:spPr>
          <a:solidFill>
            <a:schemeClr val="bg1"/>
          </a:solidFill>
        </p:spPr>
        <p:txBody>
          <a:bodyPr/>
          <a:lstStyle/>
          <a:p>
            <a:pPr marL="0" indent="0" eaLnBrk="1" hangingPunct="1">
              <a:buFontTx/>
              <a:buNone/>
              <a:defRPr/>
            </a:pPr>
            <a:r>
              <a:rPr lang="en-US" sz="2800" b="1" dirty="0" smtClean="0"/>
              <a:t>🧾 IDENTITY</a:t>
            </a:r>
          </a:p>
          <a:p>
            <a:pPr eaLnBrk="1" hangingPunct="1">
              <a:defRPr/>
            </a:pPr>
            <a:r>
              <a:rPr lang="en-US" sz="2800" dirty="0" smtClean="0"/>
              <a:t>Born in </a:t>
            </a:r>
            <a:r>
              <a:rPr lang="en-US" sz="2800" dirty="0" err="1" smtClean="0"/>
              <a:t>Stridon</a:t>
            </a:r>
            <a:r>
              <a:rPr lang="en-US" sz="2800" dirty="0" smtClean="0"/>
              <a:t>; </a:t>
            </a:r>
            <a:br>
              <a:rPr lang="en-US" sz="2800" dirty="0" smtClean="0"/>
            </a:br>
            <a:r>
              <a:rPr lang="en-US" sz="2800" dirty="0" smtClean="0"/>
              <a:t>later settled in Bethlehem </a:t>
            </a:r>
          </a:p>
          <a:p>
            <a:pPr eaLnBrk="1" hangingPunct="1">
              <a:defRPr/>
            </a:pPr>
            <a:r>
              <a:rPr lang="en-US" sz="2800" dirty="0" smtClean="0"/>
              <a:t>Scholar, monk, and translator </a:t>
            </a:r>
          </a:p>
          <a:p>
            <a:pPr eaLnBrk="1" hangingPunct="1">
              <a:defRPr/>
            </a:pPr>
            <a:r>
              <a:rPr lang="en-US" sz="2800" dirty="0" smtClean="0"/>
              <a:t>Known for an </a:t>
            </a:r>
            <a:r>
              <a:rPr lang="en-US" sz="2800" b="1" dirty="0" smtClean="0"/>
              <a:t>ascetic (hermit-like) lifestyle</a:t>
            </a:r>
            <a:r>
              <a:rPr lang="en-US" sz="2800" dirty="0" smtClean="0"/>
              <a:t> and intense discipline </a:t>
            </a:r>
          </a:p>
          <a:p>
            <a:pPr eaLnBrk="1" hangingPunct="1">
              <a:defRPr/>
            </a:pPr>
            <a:r>
              <a:rPr lang="en-US" sz="2800" dirty="0" smtClean="0"/>
              <a:t>Fluent in Latin, Greek, and learned Hebrew for Scripture study</a:t>
            </a:r>
          </a:p>
          <a:p>
            <a:pPr eaLnBrk="1" hangingPunct="1">
              <a:defRPr/>
            </a:pPr>
            <a:endParaRPr lang="en-US" sz="2800" dirty="0" smtClean="0"/>
          </a:p>
        </p:txBody>
      </p:sp>
      <p:pic>
        <p:nvPicPr>
          <p:cNvPr id="3686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00800" y="685800"/>
            <a:ext cx="2009775" cy="2533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p:txBody>
          <a:bodyPr/>
          <a:lstStyle/>
          <a:p>
            <a:pPr eaLnBrk="1" hangingPunct="1"/>
            <a:endParaRPr lang="en-US" smtClean="0"/>
          </a:p>
        </p:txBody>
      </p:sp>
      <p:sp>
        <p:nvSpPr>
          <p:cNvPr id="37891" name="Content Placeholder 2"/>
          <p:cNvSpPr>
            <a:spLocks noGrp="1"/>
          </p:cNvSpPr>
          <p:nvPr>
            <p:ph idx="1"/>
          </p:nvPr>
        </p:nvSpPr>
        <p:spPr/>
        <p:txBody>
          <a:bodyPr/>
          <a:lstStyle/>
          <a:p>
            <a:pPr eaLnBrk="1" hangingPunct="1"/>
            <a:endParaRPr lang="en-US" smtClean="0"/>
          </a:p>
        </p:txBody>
      </p:sp>
      <p:sp>
        <p:nvSpPr>
          <p:cNvPr id="4" name="Content Placeholder 2"/>
          <p:cNvSpPr txBox="1">
            <a:spLocks/>
          </p:cNvSpPr>
          <p:nvPr/>
        </p:nvSpPr>
        <p:spPr bwMode="auto">
          <a:xfrm>
            <a:off x="609600" y="609600"/>
            <a:ext cx="8001000" cy="58674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FontTx/>
              <a:buNone/>
              <a:defRPr/>
            </a:pPr>
            <a:r>
              <a:rPr lang="en-US" sz="2800" b="1" dirty="0" smtClean="0"/>
              <a:t>📖 INFLUENCE</a:t>
            </a:r>
          </a:p>
          <a:p>
            <a:pPr>
              <a:defRPr/>
            </a:pPr>
            <a:r>
              <a:rPr lang="en-US" sz="2800" dirty="0" smtClean="0"/>
              <a:t>Translated the Bible into Latin (</a:t>
            </a:r>
            <a:r>
              <a:rPr lang="en-US" sz="2800" b="1" dirty="0" smtClean="0"/>
              <a:t>the Vulgate</a:t>
            </a:r>
            <a:r>
              <a:rPr lang="en-US" sz="2800" dirty="0" smtClean="0"/>
              <a:t>) </a:t>
            </a:r>
          </a:p>
          <a:p>
            <a:pPr>
              <a:defRPr/>
            </a:pPr>
            <a:r>
              <a:rPr lang="en-US" sz="2800" dirty="0" smtClean="0"/>
              <a:t>Worked directly from </a:t>
            </a:r>
            <a:r>
              <a:rPr lang="en-US" sz="2800" b="1" dirty="0" smtClean="0"/>
              <a:t>Hebrew and Greek texts</a:t>
            </a:r>
            <a:r>
              <a:rPr lang="en-US" sz="2800" dirty="0" smtClean="0"/>
              <a:t> rather than secondary sources </a:t>
            </a:r>
          </a:p>
          <a:p>
            <a:pPr>
              <a:defRPr/>
            </a:pPr>
            <a:r>
              <a:rPr lang="en-US" sz="2800" dirty="0" smtClean="0"/>
              <a:t>Promoted </a:t>
            </a:r>
            <a:r>
              <a:rPr lang="en-US" sz="2800" b="1" dirty="0" smtClean="0"/>
              <a:t>textual accuracy and careful study of Scripture</a:t>
            </a:r>
            <a:r>
              <a:rPr lang="en-US" sz="2800" dirty="0" smtClean="0"/>
              <a:t> </a:t>
            </a:r>
          </a:p>
          <a:p>
            <a:pPr>
              <a:defRPr/>
            </a:pPr>
            <a:r>
              <a:rPr lang="en-US" sz="2800" dirty="0" smtClean="0"/>
              <a:t>Wrote commentaries and letters addressing doctrinal and practical issues </a:t>
            </a:r>
          </a:p>
          <a:p>
            <a:pPr>
              <a:defRPr/>
            </a:pPr>
            <a:r>
              <a:rPr lang="en-US" sz="2800" dirty="0" smtClean="0"/>
              <a:t>Helped make Scripture more </a:t>
            </a:r>
            <a:r>
              <a:rPr lang="en-US" sz="2800" b="1" dirty="0" smtClean="0"/>
              <a:t>accessible and standardized</a:t>
            </a:r>
            <a:r>
              <a:rPr lang="en-US" sz="2800" dirty="0" smtClean="0"/>
              <a:t> in the Western church </a:t>
            </a:r>
          </a:p>
          <a:p>
            <a:pPr marL="0" indent="0">
              <a:buFontTx/>
              <a:buNone/>
              <a:defRPr/>
            </a:pPr>
            <a:r>
              <a:rPr lang="en-US" sz="2800" b="1" dirty="0" smtClean="0"/>
              <a:t>👉 Memory Hook:</a:t>
            </a:r>
            <a:r>
              <a:rPr lang="en-US" sz="2800" dirty="0" smtClean="0"/>
              <a:t> </a:t>
            </a:r>
            <a:r>
              <a:rPr lang="en-US" sz="2800" i="1" dirty="0" smtClean="0"/>
              <a:t>“Text Truthfully Translated”</a:t>
            </a:r>
            <a:endParaRPr lang="en-US" sz="2800"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p:txBody>
          <a:bodyPr/>
          <a:lstStyle/>
          <a:p>
            <a:pPr eaLnBrk="1" hangingPunct="1"/>
            <a:endParaRPr lang="en-US" smtClean="0"/>
          </a:p>
        </p:txBody>
      </p:sp>
      <p:sp>
        <p:nvSpPr>
          <p:cNvPr id="38915" name="Content Placeholder 2"/>
          <p:cNvSpPr>
            <a:spLocks noGrp="1"/>
          </p:cNvSpPr>
          <p:nvPr>
            <p:ph idx="1"/>
          </p:nvPr>
        </p:nvSpPr>
        <p:spPr/>
        <p:txBody>
          <a:bodyPr/>
          <a:lstStyle/>
          <a:p>
            <a:pPr eaLnBrk="1" hangingPunct="1"/>
            <a:endParaRPr lang="en-US" smtClean="0"/>
          </a:p>
        </p:txBody>
      </p:sp>
      <p:sp>
        <p:nvSpPr>
          <p:cNvPr id="38916" name="Content Placeholder 2"/>
          <p:cNvSpPr txBox="1">
            <a:spLocks/>
          </p:cNvSpPr>
          <p:nvPr/>
        </p:nvSpPr>
        <p:spPr bwMode="auto">
          <a:xfrm>
            <a:off x="609600" y="609600"/>
            <a:ext cx="8001000" cy="58674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sz="2400">
                <a:solidFill>
                  <a:schemeClr val="tx1"/>
                </a:solidFill>
                <a:latin typeface="Times New Roman" pitchFamily="18" charset="0"/>
                <a:cs typeface="Arial" charset="0"/>
              </a:defRPr>
            </a:lvl1pPr>
            <a:lvl2pPr marL="742950" indent="-285750" eaLnBrk="0" hangingPunct="0">
              <a:defRPr sz="2400">
                <a:solidFill>
                  <a:schemeClr val="tx1"/>
                </a:solidFill>
                <a:latin typeface="Times New Roman" pitchFamily="18" charset="0"/>
                <a:cs typeface="Arial" charset="0"/>
              </a:defRPr>
            </a:lvl2pPr>
            <a:lvl3pPr marL="1143000" indent="-228600" eaLnBrk="0" hangingPunct="0">
              <a:defRPr sz="2400">
                <a:solidFill>
                  <a:schemeClr val="tx1"/>
                </a:solidFill>
                <a:latin typeface="Times New Roman" pitchFamily="18" charset="0"/>
                <a:cs typeface="Arial" charset="0"/>
              </a:defRPr>
            </a:lvl3pPr>
            <a:lvl4pPr marL="1600200" indent="-228600" eaLnBrk="0" hangingPunct="0">
              <a:defRPr sz="2400">
                <a:solidFill>
                  <a:schemeClr val="tx1"/>
                </a:solidFill>
                <a:latin typeface="Times New Roman" pitchFamily="18" charset="0"/>
                <a:cs typeface="Arial" charset="0"/>
              </a:defRPr>
            </a:lvl4pPr>
            <a:lvl5pPr marL="2057400" indent="-228600" eaLnBrk="0" hangingPunct="0">
              <a:defRPr sz="24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4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4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4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400">
                <a:solidFill>
                  <a:schemeClr val="tx1"/>
                </a:solidFill>
                <a:latin typeface="Times New Roman" pitchFamily="18" charset="0"/>
                <a:cs typeface="Arial" charset="0"/>
              </a:defRPr>
            </a:lvl9pPr>
          </a:lstStyle>
          <a:p>
            <a:pPr eaLnBrk="1" hangingPunct="1">
              <a:spcBef>
                <a:spcPct val="20000"/>
              </a:spcBef>
            </a:pPr>
            <a:r>
              <a:rPr lang="en-US" sz="2000" b="1"/>
              <a:t>🔥IMPACT </a:t>
            </a:r>
          </a:p>
          <a:p>
            <a:pPr eaLnBrk="1" hangingPunct="1">
              <a:spcBef>
                <a:spcPct val="20000"/>
              </a:spcBef>
            </a:pPr>
            <a:r>
              <a:rPr lang="en-US" sz="2200"/>
              <a:t>Jerome’s impact is rooted in his relentless pursuit of </a:t>
            </a:r>
            <a:r>
              <a:rPr lang="en-US" sz="2200" b="1"/>
              <a:t>textual accuracy and clarity in the Word of God</a:t>
            </a:r>
            <a:r>
              <a:rPr lang="en-US" sz="2200"/>
              <a:t>. At a time when multiple Latin translations of Scripture existed—many of them inconsistent or imprecise—Jerome undertook the monumental task of producing a reliable and unified translation directly from the original Hebrew and Greek texts. His work, known as the Latin Vulgate, became the standard Bible for the Western church for centuries. Jerome believed that a clear and accurate understanding of Scripture was essential for sound doctrine, and he labored intensely, often in isolation, to ensure that the text itself was as faithful as possible to the original writings. Though his personality could be sharp and his ascetic practices extreme, his commitment to the authority of Scripture and the importance of getting the text right left a lasting mark on church history. Jerome reminds us that clarity in doctrine begins with clarity in the Word itself, and that careful study is a vital part of faithfully handling the truth.</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p:txBody>
          <a:bodyPr/>
          <a:lstStyle/>
          <a:p>
            <a:pPr eaLnBrk="1" hangingPunct="1"/>
            <a:endParaRPr lang="en-US" smtClean="0"/>
          </a:p>
        </p:txBody>
      </p:sp>
      <p:sp>
        <p:nvSpPr>
          <p:cNvPr id="39939" name="Content Placeholder 2"/>
          <p:cNvSpPr>
            <a:spLocks noGrp="1"/>
          </p:cNvSpPr>
          <p:nvPr>
            <p:ph idx="1"/>
          </p:nvPr>
        </p:nvSpPr>
        <p:spPr/>
        <p:txBody>
          <a:bodyPr/>
          <a:lstStyle/>
          <a:p>
            <a:pPr eaLnBrk="1" hangingPunct="1"/>
            <a:endParaRPr lang="en-US" smtClean="0"/>
          </a:p>
        </p:txBody>
      </p:sp>
      <p:pic>
        <p:nvPicPr>
          <p:cNvPr id="39940" name="Picture 2" descr="C:\Users\My\Desktop\Meanwhile 337.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606425"/>
            <a:ext cx="8763000" cy="584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a:solidFill>
            <a:schemeClr val="bg1"/>
          </a:solidFill>
        </p:spPr>
        <p:txBody>
          <a:bodyPr/>
          <a:lstStyle/>
          <a:p>
            <a:pPr algn="l" eaLnBrk="1" hangingPunct="1"/>
            <a:r>
              <a:rPr lang="en-US" sz="4000" b="1" smtClean="0"/>
              <a:t>John Chrysostom </a:t>
            </a:r>
            <a:br>
              <a:rPr lang="en-US" sz="4000" b="1" smtClean="0"/>
            </a:br>
            <a:r>
              <a:rPr lang="en-US" sz="4000" b="1" smtClean="0"/>
              <a:t>    349–407 AD </a:t>
            </a:r>
          </a:p>
        </p:txBody>
      </p:sp>
      <p:sp>
        <p:nvSpPr>
          <p:cNvPr id="29699" name="Content Placeholder 2"/>
          <p:cNvSpPr>
            <a:spLocks noGrp="1"/>
          </p:cNvSpPr>
          <p:nvPr>
            <p:ph idx="1"/>
          </p:nvPr>
        </p:nvSpPr>
        <p:spPr>
          <a:solidFill>
            <a:schemeClr val="bg1"/>
          </a:solidFill>
        </p:spPr>
        <p:txBody>
          <a:bodyPr/>
          <a:lstStyle/>
          <a:p>
            <a:pPr marL="0" indent="0" eaLnBrk="1" hangingPunct="1">
              <a:buFontTx/>
              <a:buNone/>
              <a:defRPr/>
            </a:pPr>
            <a:r>
              <a:rPr lang="en-US" sz="2800" b="1" dirty="0" smtClean="0"/>
              <a:t>🧾 IDENTITY</a:t>
            </a:r>
          </a:p>
          <a:p>
            <a:pPr eaLnBrk="1" hangingPunct="1">
              <a:defRPr/>
            </a:pPr>
            <a:r>
              <a:rPr lang="en-US" sz="2800" dirty="0" smtClean="0"/>
              <a:t>Archbishop of Constantinople </a:t>
            </a:r>
          </a:p>
          <a:p>
            <a:pPr eaLnBrk="1" hangingPunct="1">
              <a:defRPr/>
            </a:pPr>
            <a:r>
              <a:rPr lang="en-US" sz="2800" dirty="0" smtClean="0"/>
              <a:t>Nicknamed </a:t>
            </a:r>
            <a:r>
              <a:rPr lang="en-US" sz="2800" b="1" dirty="0" smtClean="0"/>
              <a:t>“Chrysostom” </a:t>
            </a:r>
            <a:br>
              <a:rPr lang="en-US" sz="2800" b="1" dirty="0" smtClean="0"/>
            </a:br>
            <a:r>
              <a:rPr lang="en-US" sz="2800" b="1" dirty="0" smtClean="0"/>
              <a:t>(“Golden-Mouthed”)</a:t>
            </a:r>
            <a:r>
              <a:rPr lang="en-US" sz="2800" dirty="0" smtClean="0"/>
              <a:t> for his preaching </a:t>
            </a:r>
          </a:p>
          <a:p>
            <a:pPr eaLnBrk="1" hangingPunct="1">
              <a:defRPr/>
            </a:pPr>
            <a:r>
              <a:rPr lang="en-US" sz="2800" dirty="0" smtClean="0"/>
              <a:t>Trained in rhetoric; later embraced a disciplined Christian life </a:t>
            </a:r>
          </a:p>
          <a:p>
            <a:pPr eaLnBrk="1" hangingPunct="1">
              <a:defRPr/>
            </a:pPr>
            <a:r>
              <a:rPr lang="en-US" sz="2800" dirty="0" smtClean="0"/>
              <a:t>Faced opposition and exile for confronting corruption</a:t>
            </a:r>
            <a:endParaRPr lang="en-US" sz="2800" dirty="0"/>
          </a:p>
        </p:txBody>
      </p:sp>
      <p:pic>
        <p:nvPicPr>
          <p:cNvPr id="4096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48400" y="685800"/>
            <a:ext cx="2076450" cy="2552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p:txBody>
          <a:bodyPr/>
          <a:lstStyle/>
          <a:p>
            <a:pPr eaLnBrk="1" hangingPunct="1"/>
            <a:endParaRPr lang="en-US" smtClean="0"/>
          </a:p>
        </p:txBody>
      </p:sp>
      <p:sp>
        <p:nvSpPr>
          <p:cNvPr id="41987" name="Content Placeholder 2"/>
          <p:cNvSpPr>
            <a:spLocks noGrp="1"/>
          </p:cNvSpPr>
          <p:nvPr>
            <p:ph idx="1"/>
          </p:nvPr>
        </p:nvSpPr>
        <p:spPr/>
        <p:txBody>
          <a:bodyPr/>
          <a:lstStyle/>
          <a:p>
            <a:pPr eaLnBrk="1" hangingPunct="1"/>
            <a:endParaRPr lang="en-US" smtClean="0"/>
          </a:p>
        </p:txBody>
      </p:sp>
      <p:sp>
        <p:nvSpPr>
          <p:cNvPr id="4" name="Content Placeholder 2"/>
          <p:cNvSpPr txBox="1">
            <a:spLocks/>
          </p:cNvSpPr>
          <p:nvPr/>
        </p:nvSpPr>
        <p:spPr bwMode="auto">
          <a:xfrm>
            <a:off x="609600" y="609600"/>
            <a:ext cx="8001000" cy="58674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FontTx/>
              <a:buNone/>
              <a:defRPr/>
            </a:pPr>
            <a:r>
              <a:rPr lang="en-US" sz="2800" b="1" dirty="0" smtClean="0"/>
              <a:t>📖 INFLUENCE</a:t>
            </a:r>
          </a:p>
          <a:p>
            <a:pPr>
              <a:defRPr/>
            </a:pPr>
            <a:r>
              <a:rPr lang="en-US" sz="2800" dirty="0" smtClean="0"/>
              <a:t>Known for </a:t>
            </a:r>
            <a:r>
              <a:rPr lang="en-US" sz="2800" b="1" dirty="0" smtClean="0"/>
              <a:t>expository preaching</a:t>
            </a:r>
            <a:r>
              <a:rPr lang="en-US" sz="2800" dirty="0" smtClean="0"/>
              <a:t> (teaching verse by verse) </a:t>
            </a:r>
          </a:p>
          <a:p>
            <a:pPr>
              <a:defRPr/>
            </a:pPr>
            <a:r>
              <a:rPr lang="en-US" sz="2800" dirty="0" smtClean="0"/>
              <a:t>Preached extensively through books like Matthew, John, and Paul’s epistles </a:t>
            </a:r>
          </a:p>
          <a:p>
            <a:pPr>
              <a:defRPr/>
            </a:pPr>
            <a:r>
              <a:rPr lang="en-US" sz="2800" dirty="0" smtClean="0"/>
              <a:t>Emphasized </a:t>
            </a:r>
            <a:r>
              <a:rPr lang="en-US" sz="2800" b="1" dirty="0" smtClean="0"/>
              <a:t>practical Christian living rooted in Scripture</a:t>
            </a:r>
            <a:r>
              <a:rPr lang="en-US" sz="2800" dirty="0" smtClean="0"/>
              <a:t> </a:t>
            </a:r>
          </a:p>
          <a:p>
            <a:pPr>
              <a:defRPr/>
            </a:pPr>
            <a:r>
              <a:rPr lang="en-US" sz="2800" dirty="0" smtClean="0"/>
              <a:t>Called out </a:t>
            </a:r>
            <a:r>
              <a:rPr lang="en-US" sz="2800" b="1" dirty="0" smtClean="0"/>
              <a:t>sin, hypocrisy, and moral compromise</a:t>
            </a:r>
            <a:r>
              <a:rPr lang="en-US" sz="2800" dirty="0" smtClean="0"/>
              <a:t>—even among leaders </a:t>
            </a:r>
          </a:p>
          <a:p>
            <a:pPr>
              <a:defRPr/>
            </a:pPr>
            <a:r>
              <a:rPr lang="en-US" sz="2800" dirty="0" smtClean="0"/>
              <a:t>Left behind a large collection of </a:t>
            </a:r>
            <a:r>
              <a:rPr lang="en-US" sz="2800" b="1" dirty="0" smtClean="0"/>
              <a:t>sermons and biblical homilies</a:t>
            </a:r>
            <a:r>
              <a:rPr lang="en-US" sz="2800" dirty="0" smtClean="0"/>
              <a:t> </a:t>
            </a:r>
          </a:p>
          <a:p>
            <a:pPr marL="0" indent="0">
              <a:buFontTx/>
              <a:buNone/>
              <a:defRPr/>
            </a:pPr>
            <a:r>
              <a:rPr lang="en-US" sz="2800" b="1" dirty="0" smtClean="0"/>
              <a:t>👉 Memory Hook:</a:t>
            </a:r>
            <a:r>
              <a:rPr lang="en-US" sz="2800" dirty="0" smtClean="0"/>
              <a:t> </a:t>
            </a:r>
            <a:r>
              <a:rPr lang="en-US" sz="2800" i="1" dirty="0" smtClean="0"/>
              <a:t>“Scripture Spoken Simply”</a:t>
            </a:r>
            <a:endParaRPr lang="en-US" sz="2800"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p:cNvSpPr>
            <a:spLocks noGrp="1"/>
          </p:cNvSpPr>
          <p:nvPr>
            <p:ph type="title"/>
          </p:nvPr>
        </p:nvSpPr>
        <p:spPr/>
        <p:txBody>
          <a:bodyPr/>
          <a:lstStyle/>
          <a:p>
            <a:pPr eaLnBrk="1" hangingPunct="1"/>
            <a:endParaRPr lang="en-US" smtClean="0"/>
          </a:p>
        </p:txBody>
      </p:sp>
      <p:sp>
        <p:nvSpPr>
          <p:cNvPr id="43011" name="Content Placeholder 2"/>
          <p:cNvSpPr>
            <a:spLocks noGrp="1"/>
          </p:cNvSpPr>
          <p:nvPr>
            <p:ph idx="1"/>
          </p:nvPr>
        </p:nvSpPr>
        <p:spPr/>
        <p:txBody>
          <a:bodyPr/>
          <a:lstStyle/>
          <a:p>
            <a:pPr eaLnBrk="1" hangingPunct="1"/>
            <a:endParaRPr lang="en-US" smtClean="0"/>
          </a:p>
        </p:txBody>
      </p:sp>
      <p:sp>
        <p:nvSpPr>
          <p:cNvPr id="43012" name="Content Placeholder 2"/>
          <p:cNvSpPr txBox="1">
            <a:spLocks/>
          </p:cNvSpPr>
          <p:nvPr/>
        </p:nvSpPr>
        <p:spPr bwMode="auto">
          <a:xfrm>
            <a:off x="609600" y="609600"/>
            <a:ext cx="8001000" cy="58674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sz="2400">
                <a:solidFill>
                  <a:schemeClr val="tx1"/>
                </a:solidFill>
                <a:latin typeface="Times New Roman" pitchFamily="18" charset="0"/>
                <a:cs typeface="Arial" charset="0"/>
              </a:defRPr>
            </a:lvl1pPr>
            <a:lvl2pPr marL="742950" indent="-285750" eaLnBrk="0" hangingPunct="0">
              <a:defRPr sz="2400">
                <a:solidFill>
                  <a:schemeClr val="tx1"/>
                </a:solidFill>
                <a:latin typeface="Times New Roman" pitchFamily="18" charset="0"/>
                <a:cs typeface="Arial" charset="0"/>
              </a:defRPr>
            </a:lvl2pPr>
            <a:lvl3pPr marL="1143000" indent="-228600" eaLnBrk="0" hangingPunct="0">
              <a:defRPr sz="2400">
                <a:solidFill>
                  <a:schemeClr val="tx1"/>
                </a:solidFill>
                <a:latin typeface="Times New Roman" pitchFamily="18" charset="0"/>
                <a:cs typeface="Arial" charset="0"/>
              </a:defRPr>
            </a:lvl3pPr>
            <a:lvl4pPr marL="1600200" indent="-228600" eaLnBrk="0" hangingPunct="0">
              <a:defRPr sz="2400">
                <a:solidFill>
                  <a:schemeClr val="tx1"/>
                </a:solidFill>
                <a:latin typeface="Times New Roman" pitchFamily="18" charset="0"/>
                <a:cs typeface="Arial" charset="0"/>
              </a:defRPr>
            </a:lvl4pPr>
            <a:lvl5pPr marL="2057400" indent="-228600" eaLnBrk="0" hangingPunct="0">
              <a:defRPr sz="24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4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4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4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400">
                <a:solidFill>
                  <a:schemeClr val="tx1"/>
                </a:solidFill>
                <a:latin typeface="Times New Roman" pitchFamily="18" charset="0"/>
                <a:cs typeface="Arial" charset="0"/>
              </a:defRPr>
            </a:lvl9pPr>
          </a:lstStyle>
          <a:p>
            <a:pPr eaLnBrk="1" hangingPunct="1">
              <a:spcBef>
                <a:spcPct val="20000"/>
              </a:spcBef>
            </a:pPr>
            <a:r>
              <a:rPr lang="en-US" sz="2000" b="1"/>
              <a:t>🔥IMPACT </a:t>
            </a:r>
          </a:p>
          <a:p>
            <a:pPr eaLnBrk="1" hangingPunct="1">
              <a:spcBef>
                <a:spcPct val="20000"/>
              </a:spcBef>
            </a:pPr>
            <a:r>
              <a:rPr lang="en-US" sz="2200"/>
              <a:t>John Chrysostom’s impact is found in his powerful commitment to </a:t>
            </a:r>
            <a:r>
              <a:rPr lang="en-US" sz="2200" b="1"/>
              <a:t>preaching the Word of God clearly, faithfully, and practically</a:t>
            </a:r>
            <a:r>
              <a:rPr lang="en-US" sz="2200"/>
              <a:t>. At a time when Christianity had become more socially accepted and even politically connected, he refused to allow the message of Scripture to become softened or ceremonial. Instead, he brought the text directly to the people, explaining its meaning and pressing its application into everyday life. His preaching exposed sin, challenged complacency, and called believers to genuine repentance and obedience. Chrysostom believed that Scripture was not merely to be read, but to be understood and lived, and his verse-by-verse teaching helped establish a model of expository preaching that continues to shape the church today. Though his boldness led to opposition and eventual exile, he remained committed to speaking truth without compromise. His life reminds us that the faithful preaching of God’s Word is one of the most powerful tools for shaping the church and confronting the world.</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p:cNvSpPr>
            <a:spLocks noGrp="1"/>
          </p:cNvSpPr>
          <p:nvPr>
            <p:ph type="title"/>
          </p:nvPr>
        </p:nvSpPr>
        <p:spPr>
          <a:solidFill>
            <a:schemeClr val="bg1"/>
          </a:solidFill>
        </p:spPr>
        <p:txBody>
          <a:bodyPr/>
          <a:lstStyle/>
          <a:p>
            <a:pPr algn="l" eaLnBrk="1" hangingPunct="1"/>
            <a:r>
              <a:rPr lang="en-US" b="1" smtClean="0"/>
              <a:t>Hilary of Poitiers </a:t>
            </a:r>
            <a:br>
              <a:rPr lang="en-US" b="1" smtClean="0"/>
            </a:br>
            <a:r>
              <a:rPr lang="en-US" b="1" smtClean="0"/>
              <a:t>        310–367</a:t>
            </a:r>
          </a:p>
        </p:txBody>
      </p:sp>
      <p:sp>
        <p:nvSpPr>
          <p:cNvPr id="3" name="Content Placeholder 2"/>
          <p:cNvSpPr>
            <a:spLocks noGrp="1"/>
          </p:cNvSpPr>
          <p:nvPr>
            <p:ph idx="1"/>
          </p:nvPr>
        </p:nvSpPr>
        <p:spPr>
          <a:solidFill>
            <a:schemeClr val="bg1"/>
          </a:solidFill>
        </p:spPr>
        <p:txBody>
          <a:bodyPr/>
          <a:lstStyle/>
          <a:p>
            <a:pPr marL="0" indent="0" eaLnBrk="1" hangingPunct="1">
              <a:buFontTx/>
              <a:buNone/>
              <a:defRPr/>
            </a:pPr>
            <a:r>
              <a:rPr lang="en-US" sz="2800" b="1" dirty="0" smtClean="0"/>
              <a:t>🧾 IDENTITY</a:t>
            </a:r>
          </a:p>
          <a:p>
            <a:pPr eaLnBrk="1" hangingPunct="1">
              <a:defRPr/>
            </a:pPr>
            <a:r>
              <a:rPr lang="en-US" sz="2800" dirty="0" smtClean="0"/>
              <a:t>Bishop of Poitiers </a:t>
            </a:r>
            <a:br>
              <a:rPr lang="en-US" sz="2800" dirty="0" smtClean="0"/>
            </a:br>
            <a:r>
              <a:rPr lang="en-US" sz="2800" dirty="0" smtClean="0"/>
              <a:t>(in Gaul/modern France) </a:t>
            </a:r>
          </a:p>
          <a:p>
            <a:pPr eaLnBrk="1" hangingPunct="1">
              <a:defRPr/>
            </a:pPr>
            <a:r>
              <a:rPr lang="en-US" sz="2800" dirty="0" smtClean="0"/>
              <a:t>Converted from a pagan background through study of Scripture </a:t>
            </a:r>
          </a:p>
          <a:p>
            <a:pPr eaLnBrk="1" hangingPunct="1">
              <a:defRPr/>
            </a:pPr>
            <a:r>
              <a:rPr lang="en-US" sz="2800" dirty="0" smtClean="0"/>
              <a:t>Key Western leader during the Arian controversy </a:t>
            </a:r>
          </a:p>
          <a:p>
            <a:pPr eaLnBrk="1" hangingPunct="1">
              <a:defRPr/>
            </a:pPr>
            <a:r>
              <a:rPr lang="en-US" sz="2800" dirty="0" smtClean="0"/>
              <a:t>Exiled for standing against false teaching </a:t>
            </a:r>
          </a:p>
          <a:p>
            <a:pPr eaLnBrk="1" hangingPunct="1">
              <a:defRPr/>
            </a:pPr>
            <a:r>
              <a:rPr lang="en-US" sz="2800" dirty="0" smtClean="0"/>
              <a:t>Sometimes called the </a:t>
            </a:r>
            <a:r>
              <a:rPr lang="en-US" sz="2800" b="1" dirty="0" smtClean="0"/>
              <a:t>“Athanasius of the West”</a:t>
            </a:r>
            <a:endParaRPr lang="en-US" sz="2800" dirty="0"/>
          </a:p>
        </p:txBody>
      </p:sp>
      <p:pic>
        <p:nvPicPr>
          <p:cNvPr id="4403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24600" y="685800"/>
            <a:ext cx="2038350" cy="2628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1"/>
          <p:cNvSpPr>
            <a:spLocks noGrp="1"/>
          </p:cNvSpPr>
          <p:nvPr>
            <p:ph type="title"/>
          </p:nvPr>
        </p:nvSpPr>
        <p:spPr/>
        <p:txBody>
          <a:bodyPr/>
          <a:lstStyle/>
          <a:p>
            <a:pPr eaLnBrk="1" hangingPunct="1"/>
            <a:endParaRPr lang="en-US" smtClean="0"/>
          </a:p>
        </p:txBody>
      </p:sp>
      <p:sp>
        <p:nvSpPr>
          <p:cNvPr id="45059" name="Content Placeholder 2"/>
          <p:cNvSpPr>
            <a:spLocks noGrp="1"/>
          </p:cNvSpPr>
          <p:nvPr>
            <p:ph idx="1"/>
          </p:nvPr>
        </p:nvSpPr>
        <p:spPr/>
        <p:txBody>
          <a:bodyPr/>
          <a:lstStyle/>
          <a:p>
            <a:pPr eaLnBrk="1" hangingPunct="1"/>
            <a:endParaRPr lang="en-US" smtClean="0"/>
          </a:p>
        </p:txBody>
      </p:sp>
      <p:sp>
        <p:nvSpPr>
          <p:cNvPr id="4" name="Content Placeholder 2"/>
          <p:cNvSpPr txBox="1">
            <a:spLocks/>
          </p:cNvSpPr>
          <p:nvPr/>
        </p:nvSpPr>
        <p:spPr bwMode="auto">
          <a:xfrm>
            <a:off x="609600" y="609600"/>
            <a:ext cx="8001000" cy="58674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FontTx/>
              <a:buNone/>
              <a:defRPr/>
            </a:pPr>
            <a:r>
              <a:rPr lang="en-US" sz="2800" b="1" dirty="0" smtClean="0"/>
              <a:t>📖 INFLUENCE</a:t>
            </a:r>
          </a:p>
          <a:p>
            <a:pPr>
              <a:defRPr/>
            </a:pPr>
            <a:r>
              <a:rPr lang="en-US" sz="2800" dirty="0" smtClean="0"/>
              <a:t>Wrote </a:t>
            </a:r>
            <a:r>
              <a:rPr lang="en-US" sz="2800" b="1" dirty="0" smtClean="0"/>
              <a:t>“On the Trinity”</a:t>
            </a:r>
            <a:r>
              <a:rPr lang="en-US" sz="2800" dirty="0" smtClean="0"/>
              <a:t> (defense of Christ’s full deity) </a:t>
            </a:r>
          </a:p>
          <a:p>
            <a:pPr>
              <a:defRPr/>
            </a:pPr>
            <a:r>
              <a:rPr lang="en-US" sz="2800" dirty="0" smtClean="0"/>
              <a:t>Opposed </a:t>
            </a:r>
            <a:r>
              <a:rPr lang="en-US" sz="2800" b="1" dirty="0" smtClean="0"/>
              <a:t>Arianism</a:t>
            </a:r>
            <a:r>
              <a:rPr lang="en-US" sz="2800" dirty="0" smtClean="0"/>
              <a:t>, affirming that Christ is fully God </a:t>
            </a:r>
          </a:p>
          <a:p>
            <a:pPr>
              <a:defRPr/>
            </a:pPr>
            <a:r>
              <a:rPr lang="en-US" sz="2800" dirty="0" smtClean="0"/>
              <a:t>Used Scripture to argue for </a:t>
            </a:r>
            <a:r>
              <a:rPr lang="en-US" sz="2800" b="1" dirty="0" smtClean="0"/>
              <a:t>orthodox Christology</a:t>
            </a:r>
            <a:r>
              <a:rPr lang="en-US" sz="2800" dirty="0" smtClean="0"/>
              <a:t> </a:t>
            </a:r>
          </a:p>
          <a:p>
            <a:pPr>
              <a:defRPr/>
            </a:pPr>
            <a:r>
              <a:rPr lang="en-US" sz="2800" dirty="0" smtClean="0"/>
              <a:t>Encouraged doctrinal clarity among Western churches </a:t>
            </a:r>
          </a:p>
          <a:p>
            <a:pPr>
              <a:defRPr/>
            </a:pPr>
            <a:r>
              <a:rPr lang="en-US" sz="2800" dirty="0" smtClean="0"/>
              <a:t>Strengthened believers to stand firm under theological pressure </a:t>
            </a:r>
          </a:p>
          <a:p>
            <a:pPr marL="0" indent="0">
              <a:buFontTx/>
              <a:buNone/>
              <a:defRPr/>
            </a:pPr>
            <a:r>
              <a:rPr lang="en-US" sz="2800" b="1" dirty="0" smtClean="0"/>
              <a:t>👉 Memory Hook:</a:t>
            </a:r>
            <a:r>
              <a:rPr lang="en-US" sz="2800" dirty="0" smtClean="0"/>
              <a:t> </a:t>
            </a:r>
            <a:r>
              <a:rPr lang="en-US" sz="2800" i="1" dirty="0" smtClean="0"/>
              <a:t>“Christ Clearly Confessed”</a:t>
            </a:r>
            <a:endParaRPr lang="en-US" sz="2800"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p:cNvSpPr>
            <a:spLocks noGrp="1"/>
          </p:cNvSpPr>
          <p:nvPr>
            <p:ph type="title"/>
          </p:nvPr>
        </p:nvSpPr>
        <p:spPr/>
        <p:txBody>
          <a:bodyPr/>
          <a:lstStyle/>
          <a:p>
            <a:pPr eaLnBrk="1" hangingPunct="1"/>
            <a:endParaRPr lang="en-US" smtClean="0"/>
          </a:p>
        </p:txBody>
      </p:sp>
      <p:sp>
        <p:nvSpPr>
          <p:cNvPr id="46083" name="Content Placeholder 2"/>
          <p:cNvSpPr>
            <a:spLocks noGrp="1"/>
          </p:cNvSpPr>
          <p:nvPr>
            <p:ph idx="1"/>
          </p:nvPr>
        </p:nvSpPr>
        <p:spPr/>
        <p:txBody>
          <a:bodyPr/>
          <a:lstStyle/>
          <a:p>
            <a:pPr eaLnBrk="1" hangingPunct="1"/>
            <a:endParaRPr lang="en-US" smtClean="0"/>
          </a:p>
        </p:txBody>
      </p:sp>
      <p:sp>
        <p:nvSpPr>
          <p:cNvPr id="46084" name="Content Placeholder 2"/>
          <p:cNvSpPr txBox="1">
            <a:spLocks/>
          </p:cNvSpPr>
          <p:nvPr/>
        </p:nvSpPr>
        <p:spPr bwMode="auto">
          <a:xfrm>
            <a:off x="609600" y="609600"/>
            <a:ext cx="8001000" cy="58674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sz="2400">
                <a:solidFill>
                  <a:schemeClr val="tx1"/>
                </a:solidFill>
                <a:latin typeface="Times New Roman" pitchFamily="18" charset="0"/>
                <a:cs typeface="Arial" charset="0"/>
              </a:defRPr>
            </a:lvl1pPr>
            <a:lvl2pPr marL="742950" indent="-285750" eaLnBrk="0" hangingPunct="0">
              <a:defRPr sz="2400">
                <a:solidFill>
                  <a:schemeClr val="tx1"/>
                </a:solidFill>
                <a:latin typeface="Times New Roman" pitchFamily="18" charset="0"/>
                <a:cs typeface="Arial" charset="0"/>
              </a:defRPr>
            </a:lvl2pPr>
            <a:lvl3pPr marL="1143000" indent="-228600" eaLnBrk="0" hangingPunct="0">
              <a:defRPr sz="2400">
                <a:solidFill>
                  <a:schemeClr val="tx1"/>
                </a:solidFill>
                <a:latin typeface="Times New Roman" pitchFamily="18" charset="0"/>
                <a:cs typeface="Arial" charset="0"/>
              </a:defRPr>
            </a:lvl3pPr>
            <a:lvl4pPr marL="1600200" indent="-228600" eaLnBrk="0" hangingPunct="0">
              <a:defRPr sz="2400">
                <a:solidFill>
                  <a:schemeClr val="tx1"/>
                </a:solidFill>
                <a:latin typeface="Times New Roman" pitchFamily="18" charset="0"/>
                <a:cs typeface="Arial" charset="0"/>
              </a:defRPr>
            </a:lvl4pPr>
            <a:lvl5pPr marL="2057400" indent="-228600" eaLnBrk="0" hangingPunct="0">
              <a:defRPr sz="24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4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4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4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400">
                <a:solidFill>
                  <a:schemeClr val="tx1"/>
                </a:solidFill>
                <a:latin typeface="Times New Roman" pitchFamily="18" charset="0"/>
                <a:cs typeface="Arial" charset="0"/>
              </a:defRPr>
            </a:lvl9pPr>
          </a:lstStyle>
          <a:p>
            <a:pPr eaLnBrk="1" hangingPunct="1">
              <a:spcBef>
                <a:spcPct val="20000"/>
              </a:spcBef>
            </a:pPr>
            <a:r>
              <a:rPr lang="en-US" sz="2000" b="1"/>
              <a:t>🔥IMPACT </a:t>
            </a:r>
          </a:p>
          <a:p>
            <a:pPr eaLnBrk="1" hangingPunct="1">
              <a:spcBef>
                <a:spcPct val="20000"/>
              </a:spcBef>
            </a:pPr>
            <a:r>
              <a:rPr lang="en-US" sz="2200"/>
              <a:t>Hilary of Poitiers played a crucial role in defending the truth of who Jesus Christ is during a time of widespread confusion and compromise. As Arianism spread throughout both the Eastern and Western regions of the church, many leaders wavered or sought middle ground, but Hilary remained firmly anchored in the testimony of Scripture. Drawing from the biblical witness, especially the Gospel of John, </a:t>
            </a:r>
            <a:r>
              <a:rPr lang="en-US" sz="2200" b="1"/>
              <a:t>he affirmed that Jesus Christ is not a created being, but eternally God</a:t>
            </a:r>
            <a:r>
              <a:rPr lang="en-US" sz="2200"/>
              <a:t>, fully sharing in the divine nature of the Father. His willingness to stand for this truth led to exile, yet even in separation, his writings continued to instruct and strengthen the church. Hilary’s approach was not driven by speculation, but by a careful reading of Scripture and a conviction that the identity of Christ is central to the gospel itself. His life reminds us that clarity about Christ is essential, and that believers must be willing to stand for truth even when it is unpopular or costly.</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1"/>
          <p:cNvSpPr>
            <a:spLocks noGrp="1"/>
          </p:cNvSpPr>
          <p:nvPr>
            <p:ph type="title"/>
          </p:nvPr>
        </p:nvSpPr>
        <p:spPr>
          <a:xfrm>
            <a:off x="623888" y="304800"/>
            <a:ext cx="7772400" cy="1143000"/>
          </a:xfrm>
          <a:solidFill>
            <a:srgbClr val="92D050"/>
          </a:solidFill>
        </p:spPr>
        <p:txBody>
          <a:bodyPr/>
          <a:lstStyle/>
          <a:p>
            <a:pPr eaLnBrk="1" hangingPunct="1"/>
            <a:r>
              <a:rPr lang="en-US" sz="4000" b="1" smtClean="0"/>
              <a:t>THE SHADOW CENTURIES 400–800 AD </a:t>
            </a:r>
            <a:endParaRPr lang="en-US" sz="4000" smtClean="0"/>
          </a:p>
        </p:txBody>
      </p:sp>
      <p:sp>
        <p:nvSpPr>
          <p:cNvPr id="47107" name="Content Placeholder 2"/>
          <p:cNvSpPr>
            <a:spLocks noGrp="1"/>
          </p:cNvSpPr>
          <p:nvPr>
            <p:ph idx="1"/>
          </p:nvPr>
        </p:nvSpPr>
        <p:spPr/>
        <p:txBody>
          <a:bodyPr/>
          <a:lstStyle/>
          <a:p>
            <a:pPr eaLnBrk="1" hangingPunct="1"/>
            <a:endParaRPr lang="en-US" smtClean="0"/>
          </a:p>
        </p:txBody>
      </p:sp>
      <p:pic>
        <p:nvPicPr>
          <p:cNvPr id="47108" name="Picture 4" descr="C:\Users\My\Desktop\The Shadow Centuries.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 y="1374775"/>
            <a:ext cx="7772400" cy="518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p:cNvSpPr>
            <a:spLocks noGrp="1"/>
          </p:cNvSpPr>
          <p:nvPr>
            <p:ph type="title"/>
          </p:nvPr>
        </p:nvSpPr>
        <p:spPr>
          <a:solidFill>
            <a:schemeClr val="bg1"/>
          </a:solidFill>
        </p:spPr>
        <p:txBody>
          <a:bodyPr/>
          <a:lstStyle/>
          <a:p>
            <a:pPr algn="l" eaLnBrk="1" hangingPunct="1"/>
            <a:r>
              <a:rPr lang="en-US" sz="4000" b="1" smtClean="0"/>
              <a:t>Patrick of Ireland </a:t>
            </a:r>
            <a:br>
              <a:rPr lang="en-US" sz="4000" b="1" smtClean="0"/>
            </a:br>
            <a:r>
              <a:rPr lang="en-US" sz="4000" b="1" smtClean="0"/>
              <a:t>    385–461 AD </a:t>
            </a:r>
          </a:p>
        </p:txBody>
      </p:sp>
      <p:sp>
        <p:nvSpPr>
          <p:cNvPr id="3" name="Content Placeholder 2"/>
          <p:cNvSpPr>
            <a:spLocks noGrp="1"/>
          </p:cNvSpPr>
          <p:nvPr>
            <p:ph idx="1"/>
          </p:nvPr>
        </p:nvSpPr>
        <p:spPr>
          <a:solidFill>
            <a:schemeClr val="bg1"/>
          </a:solidFill>
        </p:spPr>
        <p:txBody>
          <a:bodyPr/>
          <a:lstStyle/>
          <a:p>
            <a:pPr marL="0" indent="0" eaLnBrk="1" hangingPunct="1">
              <a:buFontTx/>
              <a:buNone/>
              <a:defRPr/>
            </a:pPr>
            <a:r>
              <a:rPr lang="en-US" b="1" dirty="0" smtClean="0"/>
              <a:t>🧾 IDENTITY</a:t>
            </a:r>
          </a:p>
          <a:p>
            <a:pPr eaLnBrk="1" hangingPunct="1">
              <a:defRPr/>
            </a:pPr>
            <a:r>
              <a:rPr lang="en-US" dirty="0" smtClean="0"/>
              <a:t>Missionary to Ireland </a:t>
            </a:r>
          </a:p>
          <a:p>
            <a:pPr eaLnBrk="1" hangingPunct="1">
              <a:defRPr/>
            </a:pPr>
            <a:r>
              <a:rPr lang="en-US" dirty="0" smtClean="0"/>
              <a:t>Former captive turned evangelist </a:t>
            </a:r>
          </a:p>
          <a:p>
            <a:pPr eaLnBrk="1" hangingPunct="1">
              <a:defRPr/>
            </a:pPr>
            <a:r>
              <a:rPr lang="en-US" dirty="0" smtClean="0"/>
              <a:t>Worked outside major Roman centers</a:t>
            </a:r>
          </a:p>
          <a:p>
            <a:pPr eaLnBrk="1" hangingPunct="1">
              <a:defRPr/>
            </a:pPr>
            <a:endParaRPr lang="en-US" dirty="0"/>
          </a:p>
        </p:txBody>
      </p:sp>
      <p:pic>
        <p:nvPicPr>
          <p:cNvPr id="4813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05600" y="685800"/>
            <a:ext cx="1676400" cy="2552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1"/>
          <p:cNvSpPr>
            <a:spLocks noGrp="1"/>
          </p:cNvSpPr>
          <p:nvPr>
            <p:ph type="title"/>
          </p:nvPr>
        </p:nvSpPr>
        <p:spPr/>
        <p:txBody>
          <a:bodyPr/>
          <a:lstStyle/>
          <a:p>
            <a:pPr eaLnBrk="1" hangingPunct="1"/>
            <a:endParaRPr lang="en-US" smtClean="0"/>
          </a:p>
        </p:txBody>
      </p:sp>
      <p:sp>
        <p:nvSpPr>
          <p:cNvPr id="49155" name="Content Placeholder 2"/>
          <p:cNvSpPr>
            <a:spLocks noGrp="1"/>
          </p:cNvSpPr>
          <p:nvPr>
            <p:ph idx="1"/>
          </p:nvPr>
        </p:nvSpPr>
        <p:spPr/>
        <p:txBody>
          <a:bodyPr/>
          <a:lstStyle/>
          <a:p>
            <a:pPr eaLnBrk="1" hangingPunct="1"/>
            <a:endParaRPr lang="en-US" smtClean="0"/>
          </a:p>
        </p:txBody>
      </p:sp>
      <p:sp>
        <p:nvSpPr>
          <p:cNvPr id="4" name="Content Placeholder 2"/>
          <p:cNvSpPr txBox="1">
            <a:spLocks/>
          </p:cNvSpPr>
          <p:nvPr/>
        </p:nvSpPr>
        <p:spPr bwMode="auto">
          <a:xfrm>
            <a:off x="609600" y="609600"/>
            <a:ext cx="8001000" cy="58674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FontTx/>
              <a:buNone/>
              <a:defRPr/>
            </a:pPr>
            <a:endParaRPr lang="en-US" sz="2800" b="1" dirty="0" smtClean="0"/>
          </a:p>
          <a:p>
            <a:pPr marL="0" indent="0">
              <a:buFontTx/>
              <a:buNone/>
              <a:defRPr/>
            </a:pPr>
            <a:r>
              <a:rPr lang="en-US" sz="2800" b="1" dirty="0" smtClean="0"/>
              <a:t>📖 INFLUENCE</a:t>
            </a:r>
          </a:p>
          <a:p>
            <a:pPr>
              <a:defRPr/>
            </a:pPr>
            <a:r>
              <a:rPr lang="en-US" sz="2800" dirty="0" smtClean="0"/>
              <a:t>Preached the gospel to pagan tribes </a:t>
            </a:r>
          </a:p>
          <a:p>
            <a:pPr>
              <a:defRPr/>
            </a:pPr>
            <a:r>
              <a:rPr lang="en-US" sz="2800" dirty="0" smtClean="0"/>
              <a:t>Used Scripture to teach and disciple </a:t>
            </a:r>
          </a:p>
          <a:p>
            <a:pPr>
              <a:defRPr/>
            </a:pPr>
            <a:r>
              <a:rPr lang="en-US" sz="2800" dirty="0" smtClean="0"/>
              <a:t>Established Christian communities </a:t>
            </a:r>
          </a:p>
          <a:p>
            <a:pPr>
              <a:defRPr/>
            </a:pPr>
            <a:r>
              <a:rPr lang="en-US" sz="2800" dirty="0" smtClean="0"/>
              <a:t>Focused on </a:t>
            </a:r>
            <a:r>
              <a:rPr lang="en-US" sz="2800" b="1" dirty="0" smtClean="0"/>
              <a:t>evangelism and simple faith</a:t>
            </a:r>
            <a:r>
              <a:rPr lang="en-US" sz="2800" dirty="0" smtClean="0"/>
              <a:t> </a:t>
            </a:r>
          </a:p>
          <a:p>
            <a:pPr marL="0" indent="0">
              <a:buFontTx/>
              <a:buNone/>
              <a:defRPr/>
            </a:pPr>
            <a:r>
              <a:rPr lang="en-US" sz="2800" b="1" dirty="0" smtClean="0"/>
              <a:t>👉 </a:t>
            </a:r>
            <a:r>
              <a:rPr lang="en-US" sz="2800" dirty="0" smtClean="0"/>
              <a:t>Memory Hook: </a:t>
            </a:r>
            <a:r>
              <a:rPr lang="en-US" sz="2800" i="1" dirty="0" smtClean="0"/>
              <a:t>“Gospel Carried Courageously”</a:t>
            </a:r>
            <a:endParaRPr lang="en-US" sz="2800"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1"/>
          <p:cNvSpPr>
            <a:spLocks noGrp="1"/>
          </p:cNvSpPr>
          <p:nvPr>
            <p:ph type="title"/>
          </p:nvPr>
        </p:nvSpPr>
        <p:spPr/>
        <p:txBody>
          <a:bodyPr/>
          <a:lstStyle/>
          <a:p>
            <a:pPr eaLnBrk="1" hangingPunct="1"/>
            <a:endParaRPr lang="en-US" smtClean="0"/>
          </a:p>
        </p:txBody>
      </p:sp>
      <p:sp>
        <p:nvSpPr>
          <p:cNvPr id="50179" name="Content Placeholder 2"/>
          <p:cNvSpPr>
            <a:spLocks noGrp="1"/>
          </p:cNvSpPr>
          <p:nvPr>
            <p:ph idx="1"/>
          </p:nvPr>
        </p:nvSpPr>
        <p:spPr/>
        <p:txBody>
          <a:bodyPr/>
          <a:lstStyle/>
          <a:p>
            <a:pPr eaLnBrk="1" hangingPunct="1"/>
            <a:endParaRPr lang="en-US" smtClean="0"/>
          </a:p>
        </p:txBody>
      </p:sp>
      <p:sp>
        <p:nvSpPr>
          <p:cNvPr id="50180" name="Content Placeholder 2"/>
          <p:cNvSpPr txBox="1">
            <a:spLocks/>
          </p:cNvSpPr>
          <p:nvPr/>
        </p:nvSpPr>
        <p:spPr bwMode="auto">
          <a:xfrm>
            <a:off x="609600" y="609600"/>
            <a:ext cx="8001000" cy="58674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sz="2400">
                <a:solidFill>
                  <a:schemeClr val="tx1"/>
                </a:solidFill>
                <a:latin typeface="Times New Roman" pitchFamily="18" charset="0"/>
                <a:cs typeface="Arial" charset="0"/>
              </a:defRPr>
            </a:lvl1pPr>
            <a:lvl2pPr marL="742950" indent="-285750" eaLnBrk="0" hangingPunct="0">
              <a:defRPr sz="2400">
                <a:solidFill>
                  <a:schemeClr val="tx1"/>
                </a:solidFill>
                <a:latin typeface="Times New Roman" pitchFamily="18" charset="0"/>
                <a:cs typeface="Arial" charset="0"/>
              </a:defRPr>
            </a:lvl2pPr>
            <a:lvl3pPr marL="1143000" indent="-228600" eaLnBrk="0" hangingPunct="0">
              <a:defRPr sz="2400">
                <a:solidFill>
                  <a:schemeClr val="tx1"/>
                </a:solidFill>
                <a:latin typeface="Times New Roman" pitchFamily="18" charset="0"/>
                <a:cs typeface="Arial" charset="0"/>
              </a:defRPr>
            </a:lvl3pPr>
            <a:lvl4pPr marL="1600200" indent="-228600" eaLnBrk="0" hangingPunct="0">
              <a:defRPr sz="2400">
                <a:solidFill>
                  <a:schemeClr val="tx1"/>
                </a:solidFill>
                <a:latin typeface="Times New Roman" pitchFamily="18" charset="0"/>
                <a:cs typeface="Arial" charset="0"/>
              </a:defRPr>
            </a:lvl4pPr>
            <a:lvl5pPr marL="2057400" indent="-228600" eaLnBrk="0" hangingPunct="0">
              <a:defRPr sz="24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4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4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4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400">
                <a:solidFill>
                  <a:schemeClr val="tx1"/>
                </a:solidFill>
                <a:latin typeface="Times New Roman" pitchFamily="18" charset="0"/>
                <a:cs typeface="Arial" charset="0"/>
              </a:defRPr>
            </a:lvl9pPr>
          </a:lstStyle>
          <a:p>
            <a:pPr eaLnBrk="1" hangingPunct="1">
              <a:spcBef>
                <a:spcPct val="20000"/>
              </a:spcBef>
            </a:pPr>
            <a:r>
              <a:rPr lang="en-US" sz="2000" b="1"/>
              <a:t>🔥IMPACT </a:t>
            </a:r>
          </a:p>
          <a:p>
            <a:pPr eaLnBrk="1" hangingPunct="1">
              <a:spcBef>
                <a:spcPct val="20000"/>
              </a:spcBef>
            </a:pPr>
            <a:r>
              <a:rPr lang="en-US" sz="2300"/>
              <a:t>Patrick’s impact is seen in his commitment to bringing the gospel into places where it had not yet taken root. Unlike many leaders of his time who worked within established structures, Patrick operated on the edges, engaging directly with people who had little exposure to Christian teaching. Drawing </a:t>
            </a:r>
            <a:r>
              <a:rPr lang="en-US" sz="2300" b="1"/>
              <a:t>from Scripture, he presented the message of Christ in a clear and accessible way</a:t>
            </a:r>
            <a:r>
              <a:rPr lang="en-US" sz="2300"/>
              <a:t>, emphasizing repentance, faith, and transformation. His ministry was marked by persistence, humility, and a willingness to endure hardship for the sake of the gospel. While later traditions added legendary elements to his story, the historical Patrick stands as a missionary who relied on the Word of God and sought to see lives changed through its truth. His life reminds us that even in quieter periods of history, the gospel continues to move forward through faithful witnesses.</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1"/>
          <p:cNvSpPr>
            <a:spLocks noGrp="1"/>
          </p:cNvSpPr>
          <p:nvPr>
            <p:ph type="title"/>
          </p:nvPr>
        </p:nvSpPr>
        <p:spPr>
          <a:solidFill>
            <a:schemeClr val="bg1"/>
          </a:solidFill>
        </p:spPr>
        <p:txBody>
          <a:bodyPr/>
          <a:lstStyle/>
          <a:p>
            <a:pPr algn="l" eaLnBrk="1" hangingPunct="1"/>
            <a:r>
              <a:rPr lang="en-US" b="1" smtClean="0"/>
              <a:t>Columba 521–597 AD </a:t>
            </a:r>
          </a:p>
        </p:txBody>
      </p:sp>
      <p:sp>
        <p:nvSpPr>
          <p:cNvPr id="3" name="Content Placeholder 2"/>
          <p:cNvSpPr>
            <a:spLocks noGrp="1"/>
          </p:cNvSpPr>
          <p:nvPr>
            <p:ph idx="1"/>
          </p:nvPr>
        </p:nvSpPr>
        <p:spPr>
          <a:solidFill>
            <a:schemeClr val="bg1"/>
          </a:solidFill>
        </p:spPr>
        <p:txBody>
          <a:bodyPr/>
          <a:lstStyle/>
          <a:p>
            <a:pPr marL="0" indent="0" eaLnBrk="1" hangingPunct="1">
              <a:buFontTx/>
              <a:buNone/>
              <a:defRPr/>
            </a:pPr>
            <a:r>
              <a:rPr lang="en-US" b="1" dirty="0" smtClean="0"/>
              <a:t>🧾 IDENTITY</a:t>
            </a:r>
          </a:p>
          <a:p>
            <a:pPr eaLnBrk="1" hangingPunct="1">
              <a:defRPr/>
            </a:pPr>
            <a:r>
              <a:rPr lang="en-US" dirty="0" smtClean="0"/>
              <a:t>Irish monk and missionary </a:t>
            </a:r>
          </a:p>
          <a:p>
            <a:pPr eaLnBrk="1" hangingPunct="1">
              <a:defRPr/>
            </a:pPr>
            <a:r>
              <a:rPr lang="en-US" dirty="0" smtClean="0"/>
              <a:t>Founder of the monastery </a:t>
            </a:r>
            <a:br>
              <a:rPr lang="en-US" dirty="0" smtClean="0"/>
            </a:br>
            <a:r>
              <a:rPr lang="en-US" dirty="0" smtClean="0"/>
              <a:t>on the island of Iona (Scotland) </a:t>
            </a:r>
          </a:p>
          <a:p>
            <a:pPr eaLnBrk="1" hangingPunct="1">
              <a:defRPr/>
            </a:pPr>
            <a:r>
              <a:rPr lang="en-US" dirty="0" smtClean="0"/>
              <a:t>Known for disciplined living and missionary zeal </a:t>
            </a:r>
          </a:p>
          <a:p>
            <a:pPr eaLnBrk="1" hangingPunct="1">
              <a:defRPr/>
            </a:pPr>
            <a:r>
              <a:rPr lang="en-US" dirty="0" smtClean="0"/>
              <a:t>Worked among the </a:t>
            </a:r>
            <a:r>
              <a:rPr lang="en-US" dirty="0" err="1" smtClean="0"/>
              <a:t>Picts</a:t>
            </a:r>
            <a:r>
              <a:rPr lang="en-US" dirty="0" smtClean="0"/>
              <a:t> and Scots</a:t>
            </a:r>
          </a:p>
          <a:p>
            <a:pPr eaLnBrk="1" hangingPunct="1">
              <a:defRPr/>
            </a:pPr>
            <a:endParaRPr lang="en-US" dirty="0"/>
          </a:p>
        </p:txBody>
      </p:sp>
      <p:pic>
        <p:nvPicPr>
          <p:cNvPr id="5120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29400" y="685800"/>
            <a:ext cx="1647825" cy="258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1"/>
          <p:cNvSpPr>
            <a:spLocks noGrp="1"/>
          </p:cNvSpPr>
          <p:nvPr>
            <p:ph type="title"/>
          </p:nvPr>
        </p:nvSpPr>
        <p:spPr/>
        <p:txBody>
          <a:bodyPr/>
          <a:lstStyle/>
          <a:p>
            <a:pPr eaLnBrk="1" hangingPunct="1"/>
            <a:endParaRPr lang="en-US" smtClean="0"/>
          </a:p>
        </p:txBody>
      </p:sp>
      <p:sp>
        <p:nvSpPr>
          <p:cNvPr id="52227" name="Content Placeholder 2"/>
          <p:cNvSpPr>
            <a:spLocks noGrp="1"/>
          </p:cNvSpPr>
          <p:nvPr>
            <p:ph idx="1"/>
          </p:nvPr>
        </p:nvSpPr>
        <p:spPr/>
        <p:txBody>
          <a:bodyPr/>
          <a:lstStyle/>
          <a:p>
            <a:pPr eaLnBrk="1" hangingPunct="1"/>
            <a:endParaRPr lang="en-US" smtClean="0"/>
          </a:p>
        </p:txBody>
      </p:sp>
      <p:sp>
        <p:nvSpPr>
          <p:cNvPr id="4" name="Content Placeholder 2"/>
          <p:cNvSpPr txBox="1">
            <a:spLocks/>
          </p:cNvSpPr>
          <p:nvPr/>
        </p:nvSpPr>
        <p:spPr bwMode="auto">
          <a:xfrm>
            <a:off x="609600" y="609600"/>
            <a:ext cx="8001000" cy="58674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FontTx/>
              <a:buNone/>
              <a:defRPr/>
            </a:pPr>
            <a:r>
              <a:rPr lang="en-US" sz="2800" b="1" dirty="0" smtClean="0"/>
              <a:t>📖 INFLUENCE</a:t>
            </a:r>
          </a:p>
          <a:p>
            <a:pPr>
              <a:defRPr/>
            </a:pPr>
            <a:r>
              <a:rPr lang="en-US" sz="2800" dirty="0" smtClean="0"/>
              <a:t>Established </a:t>
            </a:r>
            <a:r>
              <a:rPr lang="en-US" sz="2800" b="1" dirty="0" smtClean="0"/>
              <a:t>missionary centers focused on Scripture and training</a:t>
            </a:r>
            <a:r>
              <a:rPr lang="en-US" sz="2800" dirty="0" smtClean="0"/>
              <a:t> </a:t>
            </a:r>
          </a:p>
          <a:p>
            <a:pPr>
              <a:defRPr/>
            </a:pPr>
            <a:r>
              <a:rPr lang="en-US" sz="2800" dirty="0" smtClean="0"/>
              <a:t>Evangelized pagan regions of Scotland </a:t>
            </a:r>
          </a:p>
          <a:p>
            <a:pPr>
              <a:defRPr/>
            </a:pPr>
            <a:r>
              <a:rPr lang="en-US" sz="2800" dirty="0" smtClean="0"/>
              <a:t>Promoted </a:t>
            </a:r>
            <a:r>
              <a:rPr lang="en-US" sz="2800" b="1" dirty="0" smtClean="0"/>
              <a:t>discipline, study, and devotion to the Word</a:t>
            </a:r>
            <a:r>
              <a:rPr lang="en-US" sz="2800" dirty="0" smtClean="0"/>
              <a:t> </a:t>
            </a:r>
          </a:p>
          <a:p>
            <a:pPr>
              <a:defRPr/>
            </a:pPr>
            <a:r>
              <a:rPr lang="en-US" sz="2800" dirty="0" smtClean="0"/>
              <a:t>Helped spread Christianity through </a:t>
            </a:r>
            <a:r>
              <a:rPr lang="en-US" sz="2800" b="1" dirty="0" smtClean="0"/>
              <a:t>community-based teaching</a:t>
            </a:r>
            <a:r>
              <a:rPr lang="en-US" sz="2800" dirty="0" smtClean="0"/>
              <a:t> </a:t>
            </a:r>
          </a:p>
          <a:p>
            <a:pPr>
              <a:defRPr/>
            </a:pPr>
            <a:r>
              <a:rPr lang="en-US" sz="2800" dirty="0" smtClean="0"/>
              <a:t>Influenced future generations of missionaries </a:t>
            </a:r>
          </a:p>
          <a:p>
            <a:pPr marL="0" indent="0">
              <a:buFontTx/>
              <a:buNone/>
              <a:defRPr/>
            </a:pPr>
            <a:r>
              <a:rPr lang="en-US" sz="2800" b="1" dirty="0" smtClean="0"/>
              <a:t>👉 Memory Hook:</a:t>
            </a:r>
            <a:r>
              <a:rPr lang="en-US" sz="2800" dirty="0" smtClean="0"/>
              <a:t> </a:t>
            </a:r>
            <a:r>
              <a:rPr lang="en-US" sz="2800" i="1" dirty="0" smtClean="0"/>
              <a:t>“Gospel Carried Forward”</a:t>
            </a:r>
            <a:endParaRPr lang="en-US" sz="2800"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itle 1"/>
          <p:cNvSpPr>
            <a:spLocks noGrp="1"/>
          </p:cNvSpPr>
          <p:nvPr>
            <p:ph type="title"/>
          </p:nvPr>
        </p:nvSpPr>
        <p:spPr/>
        <p:txBody>
          <a:bodyPr/>
          <a:lstStyle/>
          <a:p>
            <a:pPr eaLnBrk="1" hangingPunct="1"/>
            <a:endParaRPr lang="en-US" smtClean="0"/>
          </a:p>
        </p:txBody>
      </p:sp>
      <p:sp>
        <p:nvSpPr>
          <p:cNvPr id="53251" name="Content Placeholder 2"/>
          <p:cNvSpPr>
            <a:spLocks noGrp="1"/>
          </p:cNvSpPr>
          <p:nvPr>
            <p:ph idx="1"/>
          </p:nvPr>
        </p:nvSpPr>
        <p:spPr/>
        <p:txBody>
          <a:bodyPr/>
          <a:lstStyle/>
          <a:p>
            <a:pPr eaLnBrk="1" hangingPunct="1"/>
            <a:endParaRPr lang="en-US" smtClean="0"/>
          </a:p>
        </p:txBody>
      </p:sp>
      <p:sp>
        <p:nvSpPr>
          <p:cNvPr id="53252" name="Content Placeholder 2"/>
          <p:cNvSpPr txBox="1">
            <a:spLocks/>
          </p:cNvSpPr>
          <p:nvPr/>
        </p:nvSpPr>
        <p:spPr bwMode="auto">
          <a:xfrm>
            <a:off x="609600" y="609600"/>
            <a:ext cx="8001000" cy="58674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sz="2400">
                <a:solidFill>
                  <a:schemeClr val="tx1"/>
                </a:solidFill>
                <a:latin typeface="Times New Roman" pitchFamily="18" charset="0"/>
                <a:cs typeface="Arial" charset="0"/>
              </a:defRPr>
            </a:lvl1pPr>
            <a:lvl2pPr marL="742950" indent="-285750" eaLnBrk="0" hangingPunct="0">
              <a:defRPr sz="2400">
                <a:solidFill>
                  <a:schemeClr val="tx1"/>
                </a:solidFill>
                <a:latin typeface="Times New Roman" pitchFamily="18" charset="0"/>
                <a:cs typeface="Arial" charset="0"/>
              </a:defRPr>
            </a:lvl2pPr>
            <a:lvl3pPr marL="1143000" indent="-228600" eaLnBrk="0" hangingPunct="0">
              <a:defRPr sz="2400">
                <a:solidFill>
                  <a:schemeClr val="tx1"/>
                </a:solidFill>
                <a:latin typeface="Times New Roman" pitchFamily="18" charset="0"/>
                <a:cs typeface="Arial" charset="0"/>
              </a:defRPr>
            </a:lvl3pPr>
            <a:lvl4pPr marL="1600200" indent="-228600" eaLnBrk="0" hangingPunct="0">
              <a:defRPr sz="2400">
                <a:solidFill>
                  <a:schemeClr val="tx1"/>
                </a:solidFill>
                <a:latin typeface="Times New Roman" pitchFamily="18" charset="0"/>
                <a:cs typeface="Arial" charset="0"/>
              </a:defRPr>
            </a:lvl4pPr>
            <a:lvl5pPr marL="2057400" indent="-228600" eaLnBrk="0" hangingPunct="0">
              <a:defRPr sz="24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4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4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4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400">
                <a:solidFill>
                  <a:schemeClr val="tx1"/>
                </a:solidFill>
                <a:latin typeface="Times New Roman" pitchFamily="18" charset="0"/>
                <a:cs typeface="Arial" charset="0"/>
              </a:defRPr>
            </a:lvl9pPr>
          </a:lstStyle>
          <a:p>
            <a:pPr eaLnBrk="1" hangingPunct="1">
              <a:spcBef>
                <a:spcPct val="20000"/>
              </a:spcBef>
            </a:pPr>
            <a:r>
              <a:rPr lang="en-US" sz="2000" b="1"/>
              <a:t>🔥IMPACT </a:t>
            </a:r>
          </a:p>
          <a:p>
            <a:pPr eaLnBrk="1" hangingPunct="1">
              <a:spcBef>
                <a:spcPct val="20000"/>
              </a:spcBef>
            </a:pPr>
            <a:r>
              <a:rPr lang="en-US"/>
              <a:t>Columba’s impact is seen in his combination of disciplined devotion and active evangelism. From the monastery at Iona, he helped create a center for both spiritual formation and missionary outreach, where the study of Scripture and the training of believers went hand in hand with the spread of the gospel. His ministry extended into regions that were largely pagan, and he approached this work with both conviction and persistence. While his lifestyle reflected the structured discipline of monastic life, his focus remained on </a:t>
            </a:r>
            <a:r>
              <a:rPr lang="en-US" b="1"/>
              <a:t>advancing the message of Chris</a:t>
            </a:r>
            <a:r>
              <a:rPr lang="en-US"/>
              <a:t>t and establishing communities grounded in biblical teaching. Columba’s work demonstrates that even in quieter periods of history, the gospel continues to move forward through intentional training, faithful teaching, and a commitment to carrying the Word into new places</a:t>
            </a:r>
            <a:r>
              <a:rPr lang="en-US" sz="2300"/>
              <a:t>.</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1"/>
          <p:cNvSpPr>
            <a:spLocks noGrp="1"/>
          </p:cNvSpPr>
          <p:nvPr>
            <p:ph type="title"/>
          </p:nvPr>
        </p:nvSpPr>
        <p:spPr>
          <a:solidFill>
            <a:schemeClr val="bg1"/>
          </a:solidFill>
        </p:spPr>
        <p:txBody>
          <a:bodyPr/>
          <a:lstStyle/>
          <a:p>
            <a:pPr algn="l" eaLnBrk="1" hangingPunct="1"/>
            <a:r>
              <a:rPr lang="en-US" sz="4000" b="1" smtClean="0"/>
              <a:t>Bede the Venerable </a:t>
            </a:r>
            <a:br>
              <a:rPr lang="en-US" sz="4000" b="1" smtClean="0"/>
            </a:br>
            <a:r>
              <a:rPr lang="en-US" sz="4000" b="1" smtClean="0"/>
              <a:t>    673–735 AD</a:t>
            </a:r>
          </a:p>
        </p:txBody>
      </p:sp>
      <p:sp>
        <p:nvSpPr>
          <p:cNvPr id="3" name="Content Placeholder 2"/>
          <p:cNvSpPr>
            <a:spLocks noGrp="1"/>
          </p:cNvSpPr>
          <p:nvPr>
            <p:ph idx="1"/>
          </p:nvPr>
        </p:nvSpPr>
        <p:spPr>
          <a:xfrm>
            <a:off x="685800" y="1981200"/>
            <a:ext cx="7772400" cy="4267200"/>
          </a:xfrm>
          <a:solidFill>
            <a:schemeClr val="bg1"/>
          </a:solidFill>
        </p:spPr>
        <p:txBody>
          <a:bodyPr/>
          <a:lstStyle/>
          <a:p>
            <a:pPr marL="0" indent="0" eaLnBrk="1" hangingPunct="1">
              <a:buFontTx/>
              <a:buNone/>
              <a:defRPr/>
            </a:pPr>
            <a:r>
              <a:rPr lang="en-US" sz="2800" b="1" dirty="0" smtClean="0"/>
              <a:t>🧾 IDENTITY</a:t>
            </a:r>
          </a:p>
          <a:p>
            <a:pPr eaLnBrk="1" hangingPunct="1">
              <a:defRPr/>
            </a:pPr>
            <a:r>
              <a:rPr lang="en-US" sz="2800" dirty="0" smtClean="0"/>
              <a:t>English monk and teacher </a:t>
            </a:r>
            <a:br>
              <a:rPr lang="en-US" sz="2800" dirty="0" smtClean="0"/>
            </a:br>
            <a:r>
              <a:rPr lang="en-US" sz="2800" dirty="0" smtClean="0"/>
              <a:t>(</a:t>
            </a:r>
            <a:r>
              <a:rPr lang="en-US" sz="2800" dirty="0" err="1" smtClean="0"/>
              <a:t>Northumbria</a:t>
            </a:r>
            <a:r>
              <a:rPr lang="en-US" sz="2800" dirty="0" smtClean="0"/>
              <a:t>) </a:t>
            </a:r>
          </a:p>
          <a:p>
            <a:pPr eaLnBrk="1" hangingPunct="1">
              <a:defRPr/>
            </a:pPr>
            <a:r>
              <a:rPr lang="en-US" sz="2800" dirty="0" smtClean="0"/>
              <a:t>Spent most of his life in a monastery devoted to study and teaching </a:t>
            </a:r>
          </a:p>
          <a:p>
            <a:pPr eaLnBrk="1" hangingPunct="1">
              <a:defRPr/>
            </a:pPr>
            <a:r>
              <a:rPr lang="en-US" sz="2800" dirty="0" smtClean="0"/>
              <a:t>Worked within the established church structure of his day </a:t>
            </a:r>
          </a:p>
          <a:p>
            <a:pPr eaLnBrk="1" hangingPunct="1">
              <a:defRPr/>
            </a:pPr>
            <a:r>
              <a:rPr lang="en-US" sz="2800" dirty="0" smtClean="0"/>
              <a:t>Known for disciplined scholarship and devotion to Scripture</a:t>
            </a:r>
          </a:p>
          <a:p>
            <a:pPr eaLnBrk="1" hangingPunct="1">
              <a:defRPr/>
            </a:pPr>
            <a:endParaRPr lang="en-US" sz="2800" dirty="0"/>
          </a:p>
        </p:txBody>
      </p:sp>
      <p:pic>
        <p:nvPicPr>
          <p:cNvPr id="5427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81800" y="685800"/>
            <a:ext cx="1638300" cy="2628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itle 1"/>
          <p:cNvSpPr>
            <a:spLocks noGrp="1"/>
          </p:cNvSpPr>
          <p:nvPr>
            <p:ph type="title"/>
          </p:nvPr>
        </p:nvSpPr>
        <p:spPr/>
        <p:txBody>
          <a:bodyPr/>
          <a:lstStyle/>
          <a:p>
            <a:pPr eaLnBrk="1" hangingPunct="1"/>
            <a:endParaRPr lang="en-US" smtClean="0"/>
          </a:p>
        </p:txBody>
      </p:sp>
      <p:sp>
        <p:nvSpPr>
          <p:cNvPr id="55299" name="Content Placeholder 2"/>
          <p:cNvSpPr>
            <a:spLocks noGrp="1"/>
          </p:cNvSpPr>
          <p:nvPr>
            <p:ph idx="1"/>
          </p:nvPr>
        </p:nvSpPr>
        <p:spPr/>
        <p:txBody>
          <a:bodyPr/>
          <a:lstStyle/>
          <a:p>
            <a:pPr eaLnBrk="1" hangingPunct="1"/>
            <a:endParaRPr lang="en-US" smtClean="0"/>
          </a:p>
        </p:txBody>
      </p:sp>
      <p:sp>
        <p:nvSpPr>
          <p:cNvPr id="6" name="Content Placeholder 2"/>
          <p:cNvSpPr txBox="1">
            <a:spLocks/>
          </p:cNvSpPr>
          <p:nvPr/>
        </p:nvSpPr>
        <p:spPr bwMode="auto">
          <a:xfrm>
            <a:off x="609600" y="609600"/>
            <a:ext cx="8001000" cy="58674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FontTx/>
              <a:buNone/>
              <a:defRPr/>
            </a:pPr>
            <a:r>
              <a:rPr lang="en-US" sz="2800" b="1" dirty="0" smtClean="0"/>
              <a:t>📖 INFLUENCE</a:t>
            </a:r>
          </a:p>
          <a:p>
            <a:pPr>
              <a:defRPr/>
            </a:pPr>
            <a:r>
              <a:rPr lang="en-US" sz="2800" dirty="0" smtClean="0"/>
              <a:t>Wrote </a:t>
            </a:r>
            <a:r>
              <a:rPr lang="en-US" sz="2800" b="1" dirty="0" smtClean="0"/>
              <a:t>“Ecclesiastical History of the English People”</a:t>
            </a:r>
            <a:r>
              <a:rPr lang="en-US" sz="2800" dirty="0" smtClean="0"/>
              <a:t> </a:t>
            </a:r>
          </a:p>
          <a:p>
            <a:pPr>
              <a:defRPr/>
            </a:pPr>
            <a:r>
              <a:rPr lang="en-US" sz="2800" dirty="0" smtClean="0"/>
              <a:t>Produced </a:t>
            </a:r>
            <a:r>
              <a:rPr lang="en-US" sz="2800" b="1" dirty="0" smtClean="0"/>
              <a:t>biblical commentaries</a:t>
            </a:r>
            <a:r>
              <a:rPr lang="en-US" sz="2800" dirty="0" smtClean="0"/>
              <a:t> used for teaching </a:t>
            </a:r>
          </a:p>
          <a:p>
            <a:pPr>
              <a:defRPr/>
            </a:pPr>
            <a:r>
              <a:rPr lang="en-US" sz="2800" dirty="0" smtClean="0"/>
              <a:t>Helped preserve knowledge of early Christianity in Britain </a:t>
            </a:r>
          </a:p>
          <a:p>
            <a:pPr>
              <a:defRPr/>
            </a:pPr>
            <a:r>
              <a:rPr lang="en-US" sz="2800" dirty="0" smtClean="0"/>
              <a:t>Promoted </a:t>
            </a:r>
            <a:r>
              <a:rPr lang="en-US" sz="2800" b="1" dirty="0" smtClean="0"/>
              <a:t>education, literacy, and study of the Word</a:t>
            </a:r>
            <a:r>
              <a:rPr lang="en-US" sz="2800" dirty="0" smtClean="0"/>
              <a:t> </a:t>
            </a:r>
          </a:p>
          <a:p>
            <a:pPr>
              <a:defRPr/>
            </a:pPr>
            <a:r>
              <a:rPr lang="en-US" sz="2800" dirty="0" smtClean="0"/>
              <a:t>Contributed to the </a:t>
            </a:r>
            <a:r>
              <a:rPr lang="en-US" sz="2800" b="1" dirty="0" smtClean="0"/>
              <a:t>transmission of Scripture and history</a:t>
            </a:r>
            <a:r>
              <a:rPr lang="en-US" sz="2800" dirty="0" smtClean="0"/>
              <a:t> to later generations </a:t>
            </a:r>
          </a:p>
          <a:p>
            <a:pPr marL="0" indent="0">
              <a:buFontTx/>
              <a:buNone/>
              <a:defRPr/>
            </a:pPr>
            <a:r>
              <a:rPr lang="en-US" sz="2800" b="1" dirty="0" smtClean="0"/>
              <a:t>👉 Memory Hook:</a:t>
            </a:r>
            <a:r>
              <a:rPr lang="en-US" sz="2800" dirty="0" smtClean="0"/>
              <a:t> </a:t>
            </a:r>
            <a:r>
              <a:rPr lang="en-US" sz="2800" i="1" dirty="0" smtClean="0"/>
              <a:t>“Word Carefully Recorded”</a:t>
            </a:r>
            <a:endParaRPr lang="en-US" sz="2800" dirty="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itle 1"/>
          <p:cNvSpPr>
            <a:spLocks noGrp="1"/>
          </p:cNvSpPr>
          <p:nvPr>
            <p:ph type="title"/>
          </p:nvPr>
        </p:nvSpPr>
        <p:spPr/>
        <p:txBody>
          <a:bodyPr/>
          <a:lstStyle/>
          <a:p>
            <a:pPr eaLnBrk="1" hangingPunct="1"/>
            <a:endParaRPr lang="en-US" smtClean="0"/>
          </a:p>
        </p:txBody>
      </p:sp>
      <p:sp>
        <p:nvSpPr>
          <p:cNvPr id="56323" name="Content Placeholder 2"/>
          <p:cNvSpPr>
            <a:spLocks noGrp="1"/>
          </p:cNvSpPr>
          <p:nvPr>
            <p:ph idx="1"/>
          </p:nvPr>
        </p:nvSpPr>
        <p:spPr/>
        <p:txBody>
          <a:bodyPr/>
          <a:lstStyle/>
          <a:p>
            <a:pPr eaLnBrk="1" hangingPunct="1"/>
            <a:endParaRPr lang="en-US" smtClean="0"/>
          </a:p>
        </p:txBody>
      </p:sp>
      <p:sp>
        <p:nvSpPr>
          <p:cNvPr id="56324" name="Content Placeholder 2"/>
          <p:cNvSpPr txBox="1">
            <a:spLocks/>
          </p:cNvSpPr>
          <p:nvPr/>
        </p:nvSpPr>
        <p:spPr bwMode="auto">
          <a:xfrm>
            <a:off x="609600" y="609600"/>
            <a:ext cx="8001000" cy="58674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sz="2400">
                <a:solidFill>
                  <a:schemeClr val="tx1"/>
                </a:solidFill>
                <a:latin typeface="Times New Roman" pitchFamily="18" charset="0"/>
                <a:cs typeface="Arial" charset="0"/>
              </a:defRPr>
            </a:lvl1pPr>
            <a:lvl2pPr marL="742950" indent="-285750" eaLnBrk="0" hangingPunct="0">
              <a:defRPr sz="2400">
                <a:solidFill>
                  <a:schemeClr val="tx1"/>
                </a:solidFill>
                <a:latin typeface="Times New Roman" pitchFamily="18" charset="0"/>
                <a:cs typeface="Arial" charset="0"/>
              </a:defRPr>
            </a:lvl2pPr>
            <a:lvl3pPr marL="1143000" indent="-228600" eaLnBrk="0" hangingPunct="0">
              <a:defRPr sz="2400">
                <a:solidFill>
                  <a:schemeClr val="tx1"/>
                </a:solidFill>
                <a:latin typeface="Times New Roman" pitchFamily="18" charset="0"/>
                <a:cs typeface="Arial" charset="0"/>
              </a:defRPr>
            </a:lvl3pPr>
            <a:lvl4pPr marL="1600200" indent="-228600" eaLnBrk="0" hangingPunct="0">
              <a:defRPr sz="2400">
                <a:solidFill>
                  <a:schemeClr val="tx1"/>
                </a:solidFill>
                <a:latin typeface="Times New Roman" pitchFamily="18" charset="0"/>
                <a:cs typeface="Arial" charset="0"/>
              </a:defRPr>
            </a:lvl4pPr>
            <a:lvl5pPr marL="2057400" indent="-228600" eaLnBrk="0" hangingPunct="0">
              <a:defRPr sz="24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4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4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4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400">
                <a:solidFill>
                  <a:schemeClr val="tx1"/>
                </a:solidFill>
                <a:latin typeface="Times New Roman" pitchFamily="18" charset="0"/>
                <a:cs typeface="Arial" charset="0"/>
              </a:defRPr>
            </a:lvl9pPr>
          </a:lstStyle>
          <a:p>
            <a:pPr eaLnBrk="1" hangingPunct="1">
              <a:spcBef>
                <a:spcPct val="20000"/>
              </a:spcBef>
            </a:pPr>
            <a:r>
              <a:rPr lang="en-US" sz="2000" b="1"/>
              <a:t>🔥IMPACT </a:t>
            </a:r>
          </a:p>
          <a:p>
            <a:pPr eaLnBrk="1" hangingPunct="1">
              <a:spcBef>
                <a:spcPct val="20000"/>
              </a:spcBef>
            </a:pPr>
            <a:r>
              <a:rPr lang="en-US" sz="2200"/>
              <a:t>Bede’s impact is seen in his faithful commitment to </a:t>
            </a:r>
            <a:r>
              <a:rPr lang="en-US" sz="2200" b="1"/>
              <a:t>preserving, teaching, and recording the history of the church and the Scriptures during a quieter period of history</a:t>
            </a:r>
            <a:r>
              <a:rPr lang="en-US" sz="2200"/>
              <a:t>. While he lived within the established monastic system of his time, his work reflects a deep respect for the Word of God and a desire to see it understood and passed on accurately. Through his historical writings, he provided one of the earliest clear accounts of Christianity’s spread in England, helping future generations understand how the gospel took root in new regions. His biblical commentaries and teaching efforts supported the continued study of Scripture in a time when access to learning was limited. Though not a reformer or independent voice in the later sense, Bede contributed meaningfully to the preservation of truth, ensuring that both the message of Scripture and the record of its influence were not lost. His life reminds us that careful teaching and accurate record-keeping play an important role in sustaining the knowledge of God’s work across generations</a:t>
            </a:r>
            <a:r>
              <a:rPr lang="en-US" sz="2300"/>
              <a:t>.</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le 1"/>
          <p:cNvSpPr>
            <a:spLocks noGrp="1"/>
          </p:cNvSpPr>
          <p:nvPr>
            <p:ph type="title"/>
          </p:nvPr>
        </p:nvSpPr>
        <p:spPr/>
        <p:txBody>
          <a:bodyPr/>
          <a:lstStyle/>
          <a:p>
            <a:pPr eaLnBrk="1" hangingPunct="1"/>
            <a:endParaRPr lang="en-US" smtClean="0"/>
          </a:p>
        </p:txBody>
      </p:sp>
      <p:sp>
        <p:nvSpPr>
          <p:cNvPr id="58371" name="Content Placeholder 2"/>
          <p:cNvSpPr>
            <a:spLocks noGrp="1"/>
          </p:cNvSpPr>
          <p:nvPr>
            <p:ph idx="1"/>
          </p:nvPr>
        </p:nvSpPr>
        <p:spPr/>
        <p:txBody>
          <a:bodyPr/>
          <a:lstStyle/>
          <a:p>
            <a:pPr eaLnBrk="1" hangingPunct="1"/>
            <a:endParaRPr lang="en-US" smtClean="0"/>
          </a:p>
        </p:txBody>
      </p:sp>
      <p:pic>
        <p:nvPicPr>
          <p:cNvPr id="58372" name="Picture 2" descr="C:\Users\My\Desktop\Meanwhile 742.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 y="457200"/>
            <a:ext cx="7334250" cy="587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itle 1"/>
          <p:cNvSpPr>
            <a:spLocks noGrp="1"/>
          </p:cNvSpPr>
          <p:nvPr>
            <p:ph type="title"/>
          </p:nvPr>
        </p:nvSpPr>
        <p:spPr>
          <a:solidFill>
            <a:schemeClr val="bg1"/>
          </a:solidFill>
        </p:spPr>
        <p:txBody>
          <a:bodyPr/>
          <a:lstStyle/>
          <a:p>
            <a:pPr algn="l" eaLnBrk="1" hangingPunct="1"/>
            <a:r>
              <a:rPr lang="en-US" sz="4000" b="1" smtClean="0"/>
              <a:t>John of Damascus </a:t>
            </a:r>
            <a:br>
              <a:rPr lang="en-US" sz="4000" b="1" smtClean="0"/>
            </a:br>
            <a:r>
              <a:rPr lang="en-US" sz="4000" b="1" smtClean="0"/>
              <a:t>     675–749 AD </a:t>
            </a:r>
          </a:p>
        </p:txBody>
      </p:sp>
      <p:sp>
        <p:nvSpPr>
          <p:cNvPr id="3" name="Content Placeholder 2"/>
          <p:cNvSpPr>
            <a:spLocks noGrp="1"/>
          </p:cNvSpPr>
          <p:nvPr>
            <p:ph idx="1"/>
          </p:nvPr>
        </p:nvSpPr>
        <p:spPr>
          <a:xfrm>
            <a:off x="685800" y="1981200"/>
            <a:ext cx="7772400" cy="4648200"/>
          </a:xfrm>
          <a:solidFill>
            <a:schemeClr val="bg1"/>
          </a:solidFill>
        </p:spPr>
        <p:txBody>
          <a:bodyPr/>
          <a:lstStyle/>
          <a:p>
            <a:pPr marL="0" indent="0" eaLnBrk="1" hangingPunct="1">
              <a:buFontTx/>
              <a:buNone/>
              <a:defRPr/>
            </a:pPr>
            <a:r>
              <a:rPr lang="en-US" sz="2800" b="1" dirty="0" smtClean="0"/>
              <a:t>🧾 IDENTITY</a:t>
            </a:r>
          </a:p>
          <a:p>
            <a:pPr eaLnBrk="1" hangingPunct="1">
              <a:defRPr/>
            </a:pPr>
            <a:r>
              <a:rPr lang="en-US" sz="2800" dirty="0" smtClean="0"/>
              <a:t>Lived c. 675–749 AD </a:t>
            </a:r>
          </a:p>
          <a:p>
            <a:pPr eaLnBrk="1" hangingPunct="1">
              <a:defRPr/>
            </a:pPr>
            <a:r>
              <a:rPr lang="en-US" sz="2800" dirty="0" smtClean="0"/>
              <a:t>Syrian Christian; </a:t>
            </a:r>
            <a:br>
              <a:rPr lang="en-US" sz="2800" dirty="0" smtClean="0"/>
            </a:br>
            <a:r>
              <a:rPr lang="en-US" sz="2800" dirty="0" smtClean="0"/>
              <a:t>later a monk near Jerusalem </a:t>
            </a:r>
          </a:p>
          <a:p>
            <a:pPr eaLnBrk="1" hangingPunct="1">
              <a:defRPr/>
            </a:pPr>
            <a:r>
              <a:rPr lang="en-US" sz="2800" dirty="0" smtClean="0"/>
              <a:t>Lived under Islamic rule</a:t>
            </a:r>
          </a:p>
          <a:p>
            <a:pPr eaLnBrk="1" hangingPunct="1">
              <a:defRPr/>
            </a:pPr>
            <a:r>
              <a:rPr lang="en-US" sz="2800" dirty="0" smtClean="0"/>
              <a:t>Known for disciplined study and theological writing </a:t>
            </a:r>
          </a:p>
          <a:p>
            <a:pPr eaLnBrk="1" hangingPunct="1">
              <a:defRPr/>
            </a:pPr>
            <a:r>
              <a:rPr lang="en-US" sz="2800" dirty="0" smtClean="0"/>
              <a:t>One of the last major voices of the early church period</a:t>
            </a:r>
          </a:p>
          <a:p>
            <a:pPr eaLnBrk="1" hangingPunct="1">
              <a:defRPr/>
            </a:pPr>
            <a:endParaRPr lang="en-US" sz="2800" dirty="0"/>
          </a:p>
        </p:txBody>
      </p:sp>
      <p:pic>
        <p:nvPicPr>
          <p:cNvPr id="5734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29400" y="685800"/>
            <a:ext cx="1704975" cy="3333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itle 1"/>
          <p:cNvSpPr>
            <a:spLocks noGrp="1"/>
          </p:cNvSpPr>
          <p:nvPr>
            <p:ph type="title"/>
          </p:nvPr>
        </p:nvSpPr>
        <p:spPr/>
        <p:txBody>
          <a:bodyPr/>
          <a:lstStyle/>
          <a:p>
            <a:pPr eaLnBrk="1" hangingPunct="1"/>
            <a:endParaRPr lang="en-US" smtClean="0"/>
          </a:p>
        </p:txBody>
      </p:sp>
      <p:sp>
        <p:nvSpPr>
          <p:cNvPr id="59395" name="Content Placeholder 2"/>
          <p:cNvSpPr>
            <a:spLocks noGrp="1"/>
          </p:cNvSpPr>
          <p:nvPr>
            <p:ph idx="1"/>
          </p:nvPr>
        </p:nvSpPr>
        <p:spPr/>
        <p:txBody>
          <a:bodyPr/>
          <a:lstStyle/>
          <a:p>
            <a:pPr eaLnBrk="1" hangingPunct="1"/>
            <a:endParaRPr lang="en-US" smtClean="0"/>
          </a:p>
        </p:txBody>
      </p:sp>
      <p:sp>
        <p:nvSpPr>
          <p:cNvPr id="4" name="Content Placeholder 2"/>
          <p:cNvSpPr txBox="1">
            <a:spLocks/>
          </p:cNvSpPr>
          <p:nvPr/>
        </p:nvSpPr>
        <p:spPr bwMode="auto">
          <a:xfrm>
            <a:off x="609600" y="609600"/>
            <a:ext cx="8001000" cy="58674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FontTx/>
              <a:buNone/>
              <a:defRPr/>
            </a:pPr>
            <a:r>
              <a:rPr lang="en-US" sz="2800" b="1" dirty="0" smtClean="0"/>
              <a:t>📖 INFLUENCE</a:t>
            </a:r>
          </a:p>
          <a:p>
            <a:pPr>
              <a:defRPr/>
            </a:pPr>
            <a:r>
              <a:rPr lang="en-US" sz="2800" dirty="0" smtClean="0"/>
              <a:t>Wrote </a:t>
            </a:r>
            <a:r>
              <a:rPr lang="en-US" sz="2800" b="1" dirty="0" smtClean="0"/>
              <a:t>“Exposition of the Orthodox Faith”</a:t>
            </a:r>
            <a:r>
              <a:rPr lang="en-US" sz="2800" dirty="0" smtClean="0"/>
              <a:t> (systematic summary of doctrine) </a:t>
            </a:r>
          </a:p>
          <a:p>
            <a:pPr>
              <a:defRPr/>
            </a:pPr>
            <a:r>
              <a:rPr lang="en-US" sz="2800" dirty="0" smtClean="0"/>
              <a:t>Defended the use of images during the icon controversy </a:t>
            </a:r>
          </a:p>
          <a:p>
            <a:pPr>
              <a:defRPr/>
            </a:pPr>
            <a:r>
              <a:rPr lang="en-US" sz="2800" dirty="0" smtClean="0"/>
              <a:t>Organized and clarified teachings on </a:t>
            </a:r>
            <a:r>
              <a:rPr lang="en-US" sz="2800" b="1" dirty="0" smtClean="0"/>
              <a:t>God, Christ, and salvation</a:t>
            </a:r>
            <a:r>
              <a:rPr lang="en-US" sz="2800" dirty="0" smtClean="0"/>
              <a:t> </a:t>
            </a:r>
          </a:p>
          <a:p>
            <a:pPr>
              <a:defRPr/>
            </a:pPr>
            <a:r>
              <a:rPr lang="en-US" sz="2800" dirty="0" smtClean="0"/>
              <a:t>Drew heavily from earlier Scripture-based teachings </a:t>
            </a:r>
          </a:p>
          <a:p>
            <a:pPr>
              <a:defRPr/>
            </a:pPr>
            <a:r>
              <a:rPr lang="en-US" sz="2800" dirty="0" smtClean="0"/>
              <a:t>Helped preserve doctrinal understanding during a time of transition </a:t>
            </a:r>
          </a:p>
          <a:p>
            <a:pPr marL="0" indent="0">
              <a:buFontTx/>
              <a:buNone/>
              <a:defRPr/>
            </a:pPr>
            <a:r>
              <a:rPr lang="en-US" sz="2800" b="1" dirty="0" smtClean="0"/>
              <a:t>👉 Memory Hook:</a:t>
            </a:r>
            <a:r>
              <a:rPr lang="en-US" sz="2800" dirty="0" smtClean="0"/>
              <a:t> </a:t>
            </a:r>
            <a:r>
              <a:rPr lang="en-US" sz="2800" i="1" dirty="0" smtClean="0"/>
              <a:t>“Doctrine Clearly Defined”</a:t>
            </a:r>
            <a:endParaRPr lang="en-US" sz="2800" dirty="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itle 1"/>
          <p:cNvSpPr>
            <a:spLocks noGrp="1"/>
          </p:cNvSpPr>
          <p:nvPr>
            <p:ph type="title"/>
          </p:nvPr>
        </p:nvSpPr>
        <p:spPr/>
        <p:txBody>
          <a:bodyPr/>
          <a:lstStyle/>
          <a:p>
            <a:pPr eaLnBrk="1" hangingPunct="1"/>
            <a:endParaRPr lang="en-US" smtClean="0"/>
          </a:p>
        </p:txBody>
      </p:sp>
      <p:sp>
        <p:nvSpPr>
          <p:cNvPr id="60419" name="Content Placeholder 2"/>
          <p:cNvSpPr>
            <a:spLocks noGrp="1"/>
          </p:cNvSpPr>
          <p:nvPr>
            <p:ph idx="1"/>
          </p:nvPr>
        </p:nvSpPr>
        <p:spPr/>
        <p:txBody>
          <a:bodyPr/>
          <a:lstStyle/>
          <a:p>
            <a:pPr eaLnBrk="1" hangingPunct="1"/>
            <a:endParaRPr lang="en-US" smtClean="0"/>
          </a:p>
        </p:txBody>
      </p:sp>
      <p:sp>
        <p:nvSpPr>
          <p:cNvPr id="60420" name="Content Placeholder 2"/>
          <p:cNvSpPr txBox="1">
            <a:spLocks/>
          </p:cNvSpPr>
          <p:nvPr/>
        </p:nvSpPr>
        <p:spPr bwMode="auto">
          <a:xfrm>
            <a:off x="609600" y="609600"/>
            <a:ext cx="8001000" cy="58674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sz="2400">
                <a:solidFill>
                  <a:schemeClr val="tx1"/>
                </a:solidFill>
                <a:latin typeface="Times New Roman" pitchFamily="18" charset="0"/>
                <a:cs typeface="Arial" charset="0"/>
              </a:defRPr>
            </a:lvl1pPr>
            <a:lvl2pPr marL="742950" indent="-285750" eaLnBrk="0" hangingPunct="0">
              <a:defRPr sz="2400">
                <a:solidFill>
                  <a:schemeClr val="tx1"/>
                </a:solidFill>
                <a:latin typeface="Times New Roman" pitchFamily="18" charset="0"/>
                <a:cs typeface="Arial" charset="0"/>
              </a:defRPr>
            </a:lvl2pPr>
            <a:lvl3pPr marL="1143000" indent="-228600" eaLnBrk="0" hangingPunct="0">
              <a:defRPr sz="2400">
                <a:solidFill>
                  <a:schemeClr val="tx1"/>
                </a:solidFill>
                <a:latin typeface="Times New Roman" pitchFamily="18" charset="0"/>
                <a:cs typeface="Arial" charset="0"/>
              </a:defRPr>
            </a:lvl3pPr>
            <a:lvl4pPr marL="1600200" indent="-228600" eaLnBrk="0" hangingPunct="0">
              <a:defRPr sz="2400">
                <a:solidFill>
                  <a:schemeClr val="tx1"/>
                </a:solidFill>
                <a:latin typeface="Times New Roman" pitchFamily="18" charset="0"/>
                <a:cs typeface="Arial" charset="0"/>
              </a:defRPr>
            </a:lvl4pPr>
            <a:lvl5pPr marL="2057400" indent="-228600" eaLnBrk="0" hangingPunct="0">
              <a:defRPr sz="24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4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4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4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400">
                <a:solidFill>
                  <a:schemeClr val="tx1"/>
                </a:solidFill>
                <a:latin typeface="Times New Roman" pitchFamily="18" charset="0"/>
                <a:cs typeface="Arial" charset="0"/>
              </a:defRPr>
            </a:lvl9pPr>
          </a:lstStyle>
          <a:p>
            <a:pPr eaLnBrk="1" hangingPunct="1">
              <a:spcBef>
                <a:spcPct val="20000"/>
              </a:spcBef>
            </a:pPr>
            <a:r>
              <a:rPr lang="en-US" sz="2000" b="1"/>
              <a:t>🔥IMPACT </a:t>
            </a:r>
          </a:p>
          <a:p>
            <a:pPr eaLnBrk="1" hangingPunct="1">
              <a:spcBef>
                <a:spcPct val="20000"/>
              </a:spcBef>
            </a:pPr>
            <a:r>
              <a:rPr lang="en-US" sz="2200"/>
              <a:t>John of Damascus contributed significantly to the preservation and organization of Christian doctrine during a time when theological clarity was increasingly needed. Rather than introducing new ideas, he gathered and systematized the teachings that had been handed down from earlier generations, presenting them in a structured and accessible form. His writings addressed key areas such as the nature of God, </a:t>
            </a:r>
            <a:r>
              <a:rPr lang="en-US" sz="2200" b="1"/>
              <a:t>the person of Christ, and the meaning of salvation</a:t>
            </a:r>
            <a:r>
              <a:rPr lang="en-US" sz="2200"/>
              <a:t>, helping to bring coherence to theological understanding. Living outside the direct control of the Byzantine Empire, he was able to write with a degree of independence during a period of controversy and political pressure. However, some of his positions, particularly regarding the use of images, reflect the developing traditions of his time and should be approached with discernment. Even so, his commitment to preserving and explaining doctrine demonstrates the importance of clearly understanding and communicating biblical truth, especially in seasons when confusion can easily arise.</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itle 1"/>
          <p:cNvSpPr>
            <a:spLocks noGrp="1"/>
          </p:cNvSpPr>
          <p:nvPr>
            <p:ph type="title"/>
          </p:nvPr>
        </p:nvSpPr>
        <p:spPr>
          <a:solidFill>
            <a:schemeClr val="bg1"/>
          </a:solidFill>
        </p:spPr>
        <p:txBody>
          <a:bodyPr/>
          <a:lstStyle/>
          <a:p>
            <a:pPr algn="l" eaLnBrk="1" hangingPunct="1"/>
            <a:r>
              <a:rPr lang="en-US" sz="4000" b="1" smtClean="0"/>
              <a:t>Constantine of </a:t>
            </a:r>
            <a:br>
              <a:rPr lang="en-US" sz="4000" b="1" smtClean="0"/>
            </a:br>
            <a:r>
              <a:rPr lang="en-US" sz="4000" b="1" smtClean="0"/>
              <a:t>Mananalis  684 AD </a:t>
            </a:r>
          </a:p>
        </p:txBody>
      </p:sp>
      <p:sp>
        <p:nvSpPr>
          <p:cNvPr id="3" name="Content Placeholder 2"/>
          <p:cNvSpPr>
            <a:spLocks noGrp="1"/>
          </p:cNvSpPr>
          <p:nvPr>
            <p:ph idx="1"/>
          </p:nvPr>
        </p:nvSpPr>
        <p:spPr>
          <a:xfrm>
            <a:off x="685800" y="1981200"/>
            <a:ext cx="7772400" cy="4495800"/>
          </a:xfrm>
          <a:solidFill>
            <a:schemeClr val="bg1"/>
          </a:solidFill>
        </p:spPr>
        <p:txBody>
          <a:bodyPr/>
          <a:lstStyle/>
          <a:p>
            <a:pPr marL="0" indent="0" eaLnBrk="1" hangingPunct="1">
              <a:buFontTx/>
              <a:buNone/>
              <a:defRPr/>
            </a:pPr>
            <a:r>
              <a:rPr lang="en-US" b="1" dirty="0" smtClean="0"/>
              <a:t>🧾 IDENTITY</a:t>
            </a:r>
          </a:p>
          <a:p>
            <a:pPr eaLnBrk="1" hangingPunct="1">
              <a:defRPr/>
            </a:pPr>
            <a:r>
              <a:rPr lang="en-US" dirty="0" smtClean="0"/>
              <a:t>From Armenia </a:t>
            </a:r>
            <a:br>
              <a:rPr lang="en-US" dirty="0" smtClean="0"/>
            </a:br>
            <a:r>
              <a:rPr lang="en-US" dirty="0" smtClean="0"/>
              <a:t>(Byzantine frontier region) </a:t>
            </a:r>
          </a:p>
          <a:p>
            <a:pPr eaLnBrk="1" hangingPunct="1">
              <a:defRPr/>
            </a:pPr>
            <a:r>
              <a:rPr lang="en-US" dirty="0" smtClean="0"/>
              <a:t>Founder of the </a:t>
            </a:r>
            <a:r>
              <a:rPr lang="en-US" b="1" dirty="0" err="1" smtClean="0"/>
              <a:t>Paulicians</a:t>
            </a:r>
            <a:r>
              <a:rPr lang="en-US" dirty="0" smtClean="0"/>
              <a:t> </a:t>
            </a:r>
          </a:p>
          <a:p>
            <a:pPr eaLnBrk="1" hangingPunct="1">
              <a:defRPr/>
            </a:pPr>
            <a:r>
              <a:rPr lang="en-US" dirty="0" smtClean="0"/>
              <a:t>Formerly influenced by existing religious traditions, later turned toward Scripture </a:t>
            </a:r>
          </a:p>
          <a:p>
            <a:pPr eaLnBrk="1" hangingPunct="1">
              <a:defRPr/>
            </a:pPr>
            <a:r>
              <a:rPr lang="en-US" dirty="0" smtClean="0"/>
              <a:t>Began teaching outside established church structures</a:t>
            </a:r>
          </a:p>
          <a:p>
            <a:pPr eaLnBrk="1" hangingPunct="1">
              <a:defRPr/>
            </a:pPr>
            <a:endParaRPr lang="en-US" dirty="0"/>
          </a:p>
        </p:txBody>
      </p:sp>
      <p:pic>
        <p:nvPicPr>
          <p:cNvPr id="6144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48400" y="685800"/>
            <a:ext cx="1990725" cy="32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itle 1"/>
          <p:cNvSpPr>
            <a:spLocks noGrp="1"/>
          </p:cNvSpPr>
          <p:nvPr>
            <p:ph type="title"/>
          </p:nvPr>
        </p:nvSpPr>
        <p:spPr/>
        <p:txBody>
          <a:bodyPr/>
          <a:lstStyle/>
          <a:p>
            <a:pPr eaLnBrk="1" hangingPunct="1"/>
            <a:endParaRPr lang="en-US" smtClean="0"/>
          </a:p>
        </p:txBody>
      </p:sp>
      <p:sp>
        <p:nvSpPr>
          <p:cNvPr id="62467" name="Content Placeholder 2"/>
          <p:cNvSpPr>
            <a:spLocks noGrp="1"/>
          </p:cNvSpPr>
          <p:nvPr>
            <p:ph idx="1"/>
          </p:nvPr>
        </p:nvSpPr>
        <p:spPr/>
        <p:txBody>
          <a:bodyPr/>
          <a:lstStyle/>
          <a:p>
            <a:pPr eaLnBrk="1" hangingPunct="1"/>
            <a:endParaRPr lang="en-US" smtClean="0"/>
          </a:p>
        </p:txBody>
      </p:sp>
      <p:sp>
        <p:nvSpPr>
          <p:cNvPr id="4" name="Content Placeholder 2"/>
          <p:cNvSpPr txBox="1">
            <a:spLocks/>
          </p:cNvSpPr>
          <p:nvPr/>
        </p:nvSpPr>
        <p:spPr bwMode="auto">
          <a:xfrm>
            <a:off x="609600" y="609600"/>
            <a:ext cx="8001000" cy="58674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FontTx/>
              <a:buNone/>
              <a:defRPr/>
            </a:pPr>
            <a:r>
              <a:rPr lang="en-US" sz="2800" b="1" dirty="0" smtClean="0"/>
              <a:t>📖 INFLUENCE</a:t>
            </a:r>
          </a:p>
          <a:p>
            <a:pPr>
              <a:defRPr/>
            </a:pPr>
            <a:r>
              <a:rPr lang="en-US" sz="2800" dirty="0" smtClean="0"/>
              <a:t>Emphasized </a:t>
            </a:r>
            <a:r>
              <a:rPr lang="en-US" sz="2800" b="1" dirty="0" smtClean="0"/>
              <a:t>New Testament authority</a:t>
            </a:r>
            <a:r>
              <a:rPr lang="en-US" sz="2800" dirty="0" smtClean="0"/>
              <a:t> as the foundation of faith </a:t>
            </a:r>
          </a:p>
          <a:p>
            <a:pPr>
              <a:defRPr/>
            </a:pPr>
            <a:r>
              <a:rPr lang="en-US" sz="2800" dirty="0" smtClean="0"/>
              <a:t>Rejected </a:t>
            </a:r>
            <a:r>
              <a:rPr lang="en-US" sz="2800" b="1" dirty="0" smtClean="0"/>
              <a:t>formalism, ritualism, and image-based worship</a:t>
            </a:r>
            <a:r>
              <a:rPr lang="en-US" sz="2800" dirty="0" smtClean="0"/>
              <a:t> </a:t>
            </a:r>
          </a:p>
          <a:p>
            <a:pPr>
              <a:defRPr/>
            </a:pPr>
            <a:r>
              <a:rPr lang="en-US" sz="2800" dirty="0" smtClean="0"/>
              <a:t>Encouraged </a:t>
            </a:r>
            <a:r>
              <a:rPr lang="en-US" sz="2800" b="1" dirty="0" smtClean="0"/>
              <a:t>simple, Scripture-centered teaching and living</a:t>
            </a:r>
            <a:r>
              <a:rPr lang="en-US" sz="2800" dirty="0" smtClean="0"/>
              <a:t> </a:t>
            </a:r>
          </a:p>
          <a:p>
            <a:pPr>
              <a:defRPr/>
            </a:pPr>
            <a:r>
              <a:rPr lang="en-US" sz="2800" dirty="0" smtClean="0"/>
              <a:t>Gathered followers into communities focused on biblical instruction </a:t>
            </a:r>
          </a:p>
          <a:p>
            <a:pPr>
              <a:defRPr/>
            </a:pPr>
            <a:r>
              <a:rPr lang="en-US" sz="2800" dirty="0" smtClean="0"/>
              <a:t>Used </a:t>
            </a:r>
            <a:r>
              <a:rPr lang="en-US" sz="2800" b="1" dirty="0" smtClean="0"/>
              <a:t>biblical names</a:t>
            </a:r>
            <a:r>
              <a:rPr lang="en-US" sz="2800" dirty="0" smtClean="0"/>
              <a:t> (e.g., Silvanus) to reflect identification with Scripture </a:t>
            </a:r>
          </a:p>
          <a:p>
            <a:pPr marL="0" indent="0">
              <a:buFontTx/>
              <a:buNone/>
              <a:defRPr/>
            </a:pPr>
            <a:r>
              <a:rPr lang="en-US" sz="2800" b="1" dirty="0" smtClean="0"/>
              <a:t>👉 Memory Hook:</a:t>
            </a:r>
            <a:r>
              <a:rPr lang="en-US" sz="2800" dirty="0" smtClean="0"/>
              <a:t> </a:t>
            </a:r>
            <a:r>
              <a:rPr lang="en-US" sz="2800" i="1" dirty="0" smtClean="0"/>
              <a:t>“Back to the New Testament”</a:t>
            </a:r>
            <a:endParaRPr lang="en-US" sz="2800" dirty="0"/>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itle 1"/>
          <p:cNvSpPr>
            <a:spLocks noGrp="1"/>
          </p:cNvSpPr>
          <p:nvPr>
            <p:ph type="title"/>
          </p:nvPr>
        </p:nvSpPr>
        <p:spPr/>
        <p:txBody>
          <a:bodyPr/>
          <a:lstStyle/>
          <a:p>
            <a:pPr eaLnBrk="1" hangingPunct="1"/>
            <a:endParaRPr lang="en-US" smtClean="0"/>
          </a:p>
        </p:txBody>
      </p:sp>
      <p:sp>
        <p:nvSpPr>
          <p:cNvPr id="63491" name="Content Placeholder 2"/>
          <p:cNvSpPr>
            <a:spLocks noGrp="1"/>
          </p:cNvSpPr>
          <p:nvPr>
            <p:ph idx="1"/>
          </p:nvPr>
        </p:nvSpPr>
        <p:spPr/>
        <p:txBody>
          <a:bodyPr/>
          <a:lstStyle/>
          <a:p>
            <a:pPr eaLnBrk="1" hangingPunct="1"/>
            <a:endParaRPr lang="en-US" smtClean="0"/>
          </a:p>
        </p:txBody>
      </p:sp>
      <p:sp>
        <p:nvSpPr>
          <p:cNvPr id="63492" name="Content Placeholder 2"/>
          <p:cNvSpPr txBox="1">
            <a:spLocks/>
          </p:cNvSpPr>
          <p:nvPr/>
        </p:nvSpPr>
        <p:spPr bwMode="auto">
          <a:xfrm>
            <a:off x="609600" y="609600"/>
            <a:ext cx="8001000" cy="58674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sz="2400">
                <a:solidFill>
                  <a:schemeClr val="tx1"/>
                </a:solidFill>
                <a:latin typeface="Times New Roman" pitchFamily="18" charset="0"/>
                <a:cs typeface="Arial" charset="0"/>
              </a:defRPr>
            </a:lvl1pPr>
            <a:lvl2pPr marL="742950" indent="-285750" eaLnBrk="0" hangingPunct="0">
              <a:defRPr sz="2400">
                <a:solidFill>
                  <a:schemeClr val="tx1"/>
                </a:solidFill>
                <a:latin typeface="Times New Roman" pitchFamily="18" charset="0"/>
                <a:cs typeface="Arial" charset="0"/>
              </a:defRPr>
            </a:lvl2pPr>
            <a:lvl3pPr marL="1143000" indent="-228600" eaLnBrk="0" hangingPunct="0">
              <a:defRPr sz="2400">
                <a:solidFill>
                  <a:schemeClr val="tx1"/>
                </a:solidFill>
                <a:latin typeface="Times New Roman" pitchFamily="18" charset="0"/>
                <a:cs typeface="Arial" charset="0"/>
              </a:defRPr>
            </a:lvl3pPr>
            <a:lvl4pPr marL="1600200" indent="-228600" eaLnBrk="0" hangingPunct="0">
              <a:defRPr sz="2400">
                <a:solidFill>
                  <a:schemeClr val="tx1"/>
                </a:solidFill>
                <a:latin typeface="Times New Roman" pitchFamily="18" charset="0"/>
                <a:cs typeface="Arial" charset="0"/>
              </a:defRPr>
            </a:lvl4pPr>
            <a:lvl5pPr marL="2057400" indent="-228600" eaLnBrk="0" hangingPunct="0">
              <a:defRPr sz="24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4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4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4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400">
                <a:solidFill>
                  <a:schemeClr val="tx1"/>
                </a:solidFill>
                <a:latin typeface="Times New Roman" pitchFamily="18" charset="0"/>
                <a:cs typeface="Arial" charset="0"/>
              </a:defRPr>
            </a:lvl9pPr>
          </a:lstStyle>
          <a:p>
            <a:pPr eaLnBrk="1" hangingPunct="1">
              <a:spcBef>
                <a:spcPct val="20000"/>
              </a:spcBef>
            </a:pPr>
            <a:r>
              <a:rPr lang="en-US" sz="2000" b="1"/>
              <a:t>🔥IMPACT </a:t>
            </a:r>
          </a:p>
          <a:p>
            <a:pPr eaLnBrk="1" hangingPunct="1">
              <a:spcBef>
                <a:spcPct val="20000"/>
              </a:spcBef>
            </a:pPr>
            <a:r>
              <a:rPr lang="en-US" sz="2200" b="1"/>
              <a:t>Constantine of Mananalis </a:t>
            </a:r>
            <a:r>
              <a:rPr lang="en-US" sz="2200"/>
              <a:t>played a significant role in initiating a movement that sought to return to a simpler, Scripture-centered form of Christianity during a time when religious practice had become increasingly formalized. By focusing on the teachings of the New Testament, he challenged prevailing traditions and encouraged believers to base their faith directly on the Word of God rather than on established rituals or hierarchical authority. His efforts led to the formation of communities that emphasized biblical teaching, personal conviction, and a rejection of practices they believed were not grounded in Scripture. </a:t>
            </a:r>
            <a:r>
              <a:rPr lang="en-US" sz="2200" b="1"/>
              <a:t>What is known about Constantine and the Paulicians comes from sources that were critical of them</a:t>
            </a:r>
            <a:r>
              <a:rPr lang="en-US" sz="2200"/>
              <a:t>, which makes it necessary to approach their history with careful discernment. Constantine’s legacy highlights both the importance of returning to Scripture and the challenges of doing so in a complex and contested religious environment.</a:t>
            </a: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itle 1"/>
          <p:cNvSpPr>
            <a:spLocks noGrp="1"/>
          </p:cNvSpPr>
          <p:nvPr>
            <p:ph type="title"/>
          </p:nvPr>
        </p:nvSpPr>
        <p:spPr>
          <a:solidFill>
            <a:schemeClr val="bg1"/>
          </a:solidFill>
        </p:spPr>
        <p:txBody>
          <a:bodyPr/>
          <a:lstStyle/>
          <a:p>
            <a:pPr algn="l" eaLnBrk="1" hangingPunct="1"/>
            <a:r>
              <a:rPr lang="en-US" sz="4000" b="1" smtClean="0"/>
              <a:t>Sergius Tychicus </a:t>
            </a:r>
            <a:br>
              <a:rPr lang="en-US" sz="4000" b="1" smtClean="0"/>
            </a:br>
            <a:r>
              <a:rPr lang="en-US" sz="4000" b="1" smtClean="0"/>
              <a:t>        835 AD</a:t>
            </a:r>
          </a:p>
        </p:txBody>
      </p:sp>
      <p:sp>
        <p:nvSpPr>
          <p:cNvPr id="3" name="Content Placeholder 2"/>
          <p:cNvSpPr>
            <a:spLocks noGrp="1"/>
          </p:cNvSpPr>
          <p:nvPr>
            <p:ph idx="1"/>
          </p:nvPr>
        </p:nvSpPr>
        <p:spPr>
          <a:solidFill>
            <a:schemeClr val="bg1"/>
          </a:solidFill>
        </p:spPr>
        <p:txBody>
          <a:bodyPr/>
          <a:lstStyle/>
          <a:p>
            <a:pPr marL="0" indent="0" eaLnBrk="1" hangingPunct="1">
              <a:buFontTx/>
              <a:buNone/>
              <a:defRPr/>
            </a:pPr>
            <a:r>
              <a:rPr lang="en-US" sz="2800" b="1" dirty="0" smtClean="0"/>
              <a:t>🧾 IDENTITY</a:t>
            </a:r>
          </a:p>
          <a:p>
            <a:pPr eaLnBrk="1" hangingPunct="1">
              <a:defRPr/>
            </a:pPr>
            <a:r>
              <a:rPr lang="en-US" sz="2800" dirty="0" smtClean="0"/>
              <a:t>Prominent leader </a:t>
            </a:r>
            <a:br>
              <a:rPr lang="en-US" sz="2800" dirty="0" smtClean="0"/>
            </a:br>
            <a:r>
              <a:rPr lang="en-US" sz="2800" dirty="0" smtClean="0"/>
              <a:t>within the </a:t>
            </a:r>
            <a:r>
              <a:rPr lang="en-US" sz="2800" b="1" dirty="0" err="1" smtClean="0"/>
              <a:t>Paulicians</a:t>
            </a:r>
            <a:r>
              <a:rPr lang="en-US" sz="2800" dirty="0" smtClean="0"/>
              <a:t> </a:t>
            </a:r>
          </a:p>
          <a:p>
            <a:pPr eaLnBrk="1" hangingPunct="1">
              <a:defRPr/>
            </a:pPr>
            <a:r>
              <a:rPr lang="en-US" sz="2800" dirty="0" smtClean="0"/>
              <a:t>Successor in influence </a:t>
            </a:r>
            <a:br>
              <a:rPr lang="en-US" sz="2800" dirty="0" smtClean="0"/>
            </a:br>
            <a:r>
              <a:rPr lang="en-US" sz="2800" dirty="0" smtClean="0"/>
              <a:t>after </a:t>
            </a:r>
            <a:r>
              <a:rPr lang="en-US" sz="2800" b="1" dirty="0" smtClean="0"/>
              <a:t>Constantine of </a:t>
            </a:r>
            <a:r>
              <a:rPr lang="en-US" sz="2800" b="1" dirty="0" err="1" smtClean="0"/>
              <a:t>Mananalis</a:t>
            </a:r>
            <a:r>
              <a:rPr lang="en-US" sz="2800" dirty="0" smtClean="0"/>
              <a:t> </a:t>
            </a:r>
          </a:p>
          <a:p>
            <a:pPr eaLnBrk="1" hangingPunct="1">
              <a:defRPr/>
            </a:pPr>
            <a:r>
              <a:rPr lang="en-US" sz="2800" dirty="0" smtClean="0"/>
              <a:t>Traveling teacher and organizer of communities </a:t>
            </a:r>
          </a:p>
          <a:p>
            <a:pPr eaLnBrk="1" hangingPunct="1">
              <a:defRPr/>
            </a:pPr>
            <a:r>
              <a:rPr lang="en-US" sz="2800" dirty="0" smtClean="0"/>
              <a:t>Known for dedication to teaching and spreading his message</a:t>
            </a:r>
          </a:p>
          <a:p>
            <a:pPr eaLnBrk="1" hangingPunct="1">
              <a:defRPr/>
            </a:pPr>
            <a:endParaRPr lang="en-US" sz="2800" dirty="0"/>
          </a:p>
        </p:txBody>
      </p:sp>
      <p:pic>
        <p:nvPicPr>
          <p:cNvPr id="6451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81800" y="762000"/>
            <a:ext cx="1476375" cy="2867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itle 1"/>
          <p:cNvSpPr>
            <a:spLocks noGrp="1"/>
          </p:cNvSpPr>
          <p:nvPr>
            <p:ph type="title"/>
          </p:nvPr>
        </p:nvSpPr>
        <p:spPr/>
        <p:txBody>
          <a:bodyPr/>
          <a:lstStyle/>
          <a:p>
            <a:pPr eaLnBrk="1" hangingPunct="1"/>
            <a:endParaRPr lang="en-US" smtClean="0"/>
          </a:p>
        </p:txBody>
      </p:sp>
      <p:sp>
        <p:nvSpPr>
          <p:cNvPr id="65539" name="Content Placeholder 2"/>
          <p:cNvSpPr>
            <a:spLocks noGrp="1"/>
          </p:cNvSpPr>
          <p:nvPr>
            <p:ph idx="1"/>
          </p:nvPr>
        </p:nvSpPr>
        <p:spPr/>
        <p:txBody>
          <a:bodyPr/>
          <a:lstStyle/>
          <a:p>
            <a:pPr eaLnBrk="1" hangingPunct="1"/>
            <a:endParaRPr lang="en-US" smtClean="0"/>
          </a:p>
        </p:txBody>
      </p:sp>
      <p:sp>
        <p:nvSpPr>
          <p:cNvPr id="4" name="Content Placeholder 2"/>
          <p:cNvSpPr txBox="1">
            <a:spLocks/>
          </p:cNvSpPr>
          <p:nvPr/>
        </p:nvSpPr>
        <p:spPr bwMode="auto">
          <a:xfrm>
            <a:off x="609600" y="609600"/>
            <a:ext cx="8001000" cy="58674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FontTx/>
              <a:buNone/>
              <a:defRPr/>
            </a:pPr>
            <a:r>
              <a:rPr lang="en-US" sz="2800" b="1" dirty="0" smtClean="0"/>
              <a:t>📖 INFLUENCE</a:t>
            </a:r>
          </a:p>
          <a:p>
            <a:pPr>
              <a:defRPr/>
            </a:pPr>
            <a:r>
              <a:rPr lang="en-US" sz="2800" dirty="0" smtClean="0"/>
              <a:t>Taught extensively from the </a:t>
            </a:r>
            <a:r>
              <a:rPr lang="en-US" sz="2800" b="1" dirty="0" smtClean="0"/>
              <a:t>New Testament Scriptures</a:t>
            </a:r>
            <a:r>
              <a:rPr lang="en-US" sz="2800" dirty="0" smtClean="0"/>
              <a:t> </a:t>
            </a:r>
          </a:p>
          <a:p>
            <a:pPr>
              <a:defRPr/>
            </a:pPr>
            <a:r>
              <a:rPr lang="en-US" sz="2800" dirty="0" smtClean="0"/>
              <a:t>Strengthened and expanded </a:t>
            </a:r>
            <a:r>
              <a:rPr lang="en-US" sz="2800" dirty="0" err="1" smtClean="0"/>
              <a:t>Paulician</a:t>
            </a:r>
            <a:r>
              <a:rPr lang="en-US" sz="2800" dirty="0" smtClean="0"/>
              <a:t> communities </a:t>
            </a:r>
          </a:p>
          <a:p>
            <a:pPr>
              <a:defRPr/>
            </a:pPr>
            <a:r>
              <a:rPr lang="en-US" sz="2800" dirty="0" smtClean="0"/>
              <a:t>Emphasized </a:t>
            </a:r>
            <a:r>
              <a:rPr lang="en-US" sz="2800" b="1" dirty="0" smtClean="0"/>
              <a:t>personal understanding of Scripture</a:t>
            </a:r>
            <a:r>
              <a:rPr lang="en-US" sz="2800" dirty="0" smtClean="0"/>
              <a:t> over formal systems </a:t>
            </a:r>
          </a:p>
          <a:p>
            <a:pPr>
              <a:defRPr/>
            </a:pPr>
            <a:r>
              <a:rPr lang="en-US" sz="2800" dirty="0" smtClean="0"/>
              <a:t>Encouraged believers to live out their faith simply and consistently </a:t>
            </a:r>
          </a:p>
          <a:p>
            <a:pPr>
              <a:defRPr/>
            </a:pPr>
            <a:r>
              <a:rPr lang="en-US" sz="2800" dirty="0" smtClean="0"/>
              <a:t>Helped sustain the movement through teaching and leadership </a:t>
            </a:r>
          </a:p>
          <a:p>
            <a:pPr marL="0" indent="0">
              <a:buFontTx/>
              <a:buNone/>
              <a:defRPr/>
            </a:pPr>
            <a:r>
              <a:rPr lang="en-US" sz="2800" b="1" dirty="0" smtClean="0"/>
              <a:t>👉 Memory Hook:</a:t>
            </a:r>
            <a:r>
              <a:rPr lang="en-US" sz="2800" dirty="0" smtClean="0"/>
              <a:t> </a:t>
            </a:r>
            <a:r>
              <a:rPr lang="en-US" sz="2800" i="1" dirty="0" smtClean="0"/>
              <a:t>“Word Taught Tirelessly”</a:t>
            </a:r>
            <a:endParaRPr lang="en-US" sz="2800" dirty="0" smtClean="0"/>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itle 1"/>
          <p:cNvSpPr>
            <a:spLocks noGrp="1"/>
          </p:cNvSpPr>
          <p:nvPr>
            <p:ph type="title"/>
          </p:nvPr>
        </p:nvSpPr>
        <p:spPr/>
        <p:txBody>
          <a:bodyPr/>
          <a:lstStyle/>
          <a:p>
            <a:pPr eaLnBrk="1" hangingPunct="1"/>
            <a:endParaRPr lang="en-US" smtClean="0"/>
          </a:p>
        </p:txBody>
      </p:sp>
      <p:sp>
        <p:nvSpPr>
          <p:cNvPr id="66563" name="Content Placeholder 2"/>
          <p:cNvSpPr>
            <a:spLocks noGrp="1"/>
          </p:cNvSpPr>
          <p:nvPr>
            <p:ph idx="1"/>
          </p:nvPr>
        </p:nvSpPr>
        <p:spPr/>
        <p:txBody>
          <a:bodyPr/>
          <a:lstStyle/>
          <a:p>
            <a:pPr eaLnBrk="1" hangingPunct="1"/>
            <a:endParaRPr lang="en-US" smtClean="0"/>
          </a:p>
        </p:txBody>
      </p:sp>
      <p:sp>
        <p:nvSpPr>
          <p:cNvPr id="66564" name="Content Placeholder 2"/>
          <p:cNvSpPr txBox="1">
            <a:spLocks/>
          </p:cNvSpPr>
          <p:nvPr/>
        </p:nvSpPr>
        <p:spPr bwMode="auto">
          <a:xfrm>
            <a:off x="609600" y="609600"/>
            <a:ext cx="8001000" cy="58674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sz="2400">
                <a:solidFill>
                  <a:schemeClr val="tx1"/>
                </a:solidFill>
                <a:latin typeface="Times New Roman" pitchFamily="18" charset="0"/>
                <a:cs typeface="Arial" charset="0"/>
              </a:defRPr>
            </a:lvl1pPr>
            <a:lvl2pPr marL="742950" indent="-285750" eaLnBrk="0" hangingPunct="0">
              <a:defRPr sz="2400">
                <a:solidFill>
                  <a:schemeClr val="tx1"/>
                </a:solidFill>
                <a:latin typeface="Times New Roman" pitchFamily="18" charset="0"/>
                <a:cs typeface="Arial" charset="0"/>
              </a:defRPr>
            </a:lvl2pPr>
            <a:lvl3pPr marL="1143000" indent="-228600" eaLnBrk="0" hangingPunct="0">
              <a:defRPr sz="2400">
                <a:solidFill>
                  <a:schemeClr val="tx1"/>
                </a:solidFill>
                <a:latin typeface="Times New Roman" pitchFamily="18" charset="0"/>
                <a:cs typeface="Arial" charset="0"/>
              </a:defRPr>
            </a:lvl3pPr>
            <a:lvl4pPr marL="1600200" indent="-228600" eaLnBrk="0" hangingPunct="0">
              <a:defRPr sz="2400">
                <a:solidFill>
                  <a:schemeClr val="tx1"/>
                </a:solidFill>
                <a:latin typeface="Times New Roman" pitchFamily="18" charset="0"/>
                <a:cs typeface="Arial" charset="0"/>
              </a:defRPr>
            </a:lvl4pPr>
            <a:lvl5pPr marL="2057400" indent="-228600" eaLnBrk="0" hangingPunct="0">
              <a:defRPr sz="24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4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4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4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400">
                <a:solidFill>
                  <a:schemeClr val="tx1"/>
                </a:solidFill>
                <a:latin typeface="Times New Roman" pitchFamily="18" charset="0"/>
                <a:cs typeface="Arial" charset="0"/>
              </a:defRPr>
            </a:lvl9pPr>
          </a:lstStyle>
          <a:p>
            <a:pPr eaLnBrk="1" hangingPunct="1">
              <a:spcBef>
                <a:spcPct val="20000"/>
              </a:spcBef>
            </a:pPr>
            <a:r>
              <a:rPr lang="en-US" sz="2000" b="1"/>
              <a:t>🔥IMPACT </a:t>
            </a:r>
          </a:p>
          <a:p>
            <a:pPr eaLnBrk="1" hangingPunct="1">
              <a:spcBef>
                <a:spcPct val="20000"/>
              </a:spcBef>
            </a:pPr>
            <a:r>
              <a:rPr lang="en-US" sz="2200"/>
              <a:t>Sergius Tychicus played a key role in sustaining and expanding the Paulician movement by devoting himself to the consistent teaching of Scripture and the strengthening of believers. Sergius functioned as a stabilizer, traveling among communities and reinforcing the importance of grounding faith in the teachings of the New Testament. His ministry emphasized personal engagement with Scripture, encouraging individuals to understand and apply the Word for themselves rather than relying solely on established religious structures. Through his efforts, the movement gained continuity and endurance during a time of opposition and limited documentation. As with other Paulician figures, much of the historical record comes from critics, requiring careful discernment when evaluating specific claims about their beliefs. Nevertheless, Sergius stands as an example of faithful teaching over time, demonstrating that the ongoing work of instructing and strengthening believers is essential for preserving truth across generations.</a:t>
            </a: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itle 1"/>
          <p:cNvSpPr>
            <a:spLocks noGrp="1"/>
          </p:cNvSpPr>
          <p:nvPr>
            <p:ph type="title"/>
          </p:nvPr>
        </p:nvSpPr>
        <p:spPr>
          <a:xfrm>
            <a:off x="719138" y="381000"/>
            <a:ext cx="7772400" cy="1143000"/>
          </a:xfrm>
          <a:solidFill>
            <a:srgbClr val="92D050"/>
          </a:solidFill>
        </p:spPr>
        <p:txBody>
          <a:bodyPr/>
          <a:lstStyle/>
          <a:p>
            <a:pPr eaLnBrk="1" hangingPunct="1"/>
            <a:r>
              <a:rPr lang="en-US" sz="4000" b="1" smtClean="0"/>
              <a:t>PRE-REFORMATION STIRRINGS  800–1200 AD</a:t>
            </a:r>
            <a:endParaRPr lang="en-US" sz="4000" smtClean="0"/>
          </a:p>
        </p:txBody>
      </p:sp>
      <p:sp>
        <p:nvSpPr>
          <p:cNvPr id="67587" name="Content Placeholder 2"/>
          <p:cNvSpPr>
            <a:spLocks noGrp="1"/>
          </p:cNvSpPr>
          <p:nvPr>
            <p:ph idx="1"/>
          </p:nvPr>
        </p:nvSpPr>
        <p:spPr/>
        <p:txBody>
          <a:bodyPr/>
          <a:lstStyle/>
          <a:p>
            <a:pPr eaLnBrk="1" hangingPunct="1"/>
            <a:endParaRPr lang="en-US" smtClean="0"/>
          </a:p>
        </p:txBody>
      </p:sp>
      <p:pic>
        <p:nvPicPr>
          <p:cNvPr id="67588" name="Picture 2" descr="C:\Users\My\Desktop\PRE-REFORMATION STIRRINGS.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1524000"/>
            <a:ext cx="7686675" cy="512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Title 1"/>
          <p:cNvSpPr>
            <a:spLocks noGrp="1"/>
          </p:cNvSpPr>
          <p:nvPr>
            <p:ph type="title"/>
          </p:nvPr>
        </p:nvSpPr>
        <p:spPr>
          <a:solidFill>
            <a:schemeClr val="bg1"/>
          </a:solidFill>
        </p:spPr>
        <p:txBody>
          <a:bodyPr/>
          <a:lstStyle/>
          <a:p>
            <a:pPr algn="l" eaLnBrk="1" hangingPunct="1"/>
            <a:r>
              <a:rPr lang="en-US" b="1" smtClean="0"/>
              <a:t>Claudius of Turin </a:t>
            </a:r>
            <a:br>
              <a:rPr lang="en-US" b="1" smtClean="0"/>
            </a:br>
            <a:r>
              <a:rPr lang="en-US" b="1" smtClean="0"/>
              <a:t>        827 AD</a:t>
            </a:r>
          </a:p>
        </p:txBody>
      </p:sp>
      <p:sp>
        <p:nvSpPr>
          <p:cNvPr id="3" name="Content Placeholder 2"/>
          <p:cNvSpPr>
            <a:spLocks noGrp="1"/>
          </p:cNvSpPr>
          <p:nvPr>
            <p:ph idx="1"/>
          </p:nvPr>
        </p:nvSpPr>
        <p:spPr>
          <a:xfrm>
            <a:off x="685800" y="1981200"/>
            <a:ext cx="7772400" cy="4572000"/>
          </a:xfrm>
          <a:solidFill>
            <a:schemeClr val="bg1"/>
          </a:solidFill>
        </p:spPr>
        <p:txBody>
          <a:bodyPr/>
          <a:lstStyle/>
          <a:p>
            <a:pPr marL="0" indent="0" eaLnBrk="1" hangingPunct="1">
              <a:buFontTx/>
              <a:buNone/>
              <a:defRPr/>
            </a:pPr>
            <a:r>
              <a:rPr lang="en-US" sz="2800" b="1" dirty="0" smtClean="0"/>
              <a:t>🧾 IDENTITY</a:t>
            </a:r>
          </a:p>
          <a:p>
            <a:pPr eaLnBrk="1" hangingPunct="1">
              <a:defRPr/>
            </a:pPr>
            <a:r>
              <a:rPr lang="en-US" sz="2800" dirty="0" smtClean="0"/>
              <a:t>Bishop of Turin </a:t>
            </a:r>
            <a:br>
              <a:rPr lang="en-US" sz="2800" dirty="0" smtClean="0"/>
            </a:br>
            <a:r>
              <a:rPr lang="en-US" sz="2800" dirty="0" smtClean="0"/>
              <a:t>(northern Italy) </a:t>
            </a:r>
          </a:p>
          <a:p>
            <a:pPr eaLnBrk="1" hangingPunct="1">
              <a:defRPr/>
            </a:pPr>
            <a:r>
              <a:rPr lang="en-US" sz="2800" dirty="0" smtClean="0"/>
              <a:t>Spanish-born teacher </a:t>
            </a:r>
            <a:br>
              <a:rPr lang="en-US" sz="2800" dirty="0" smtClean="0"/>
            </a:br>
            <a:r>
              <a:rPr lang="en-US" sz="2800" dirty="0" smtClean="0"/>
              <a:t>placed in a leadership role </a:t>
            </a:r>
          </a:p>
          <a:p>
            <a:pPr eaLnBrk="1" hangingPunct="1">
              <a:defRPr/>
            </a:pPr>
            <a:r>
              <a:rPr lang="en-US" sz="2800" dirty="0" smtClean="0"/>
              <a:t>Ministered during a time of growing religious formalism </a:t>
            </a:r>
          </a:p>
          <a:p>
            <a:pPr eaLnBrk="1" hangingPunct="1">
              <a:defRPr/>
            </a:pPr>
            <a:r>
              <a:rPr lang="en-US" sz="2800" dirty="0" smtClean="0"/>
              <a:t>Known for bold opposition to certain church practices</a:t>
            </a:r>
          </a:p>
          <a:p>
            <a:pPr eaLnBrk="1" hangingPunct="1">
              <a:defRPr/>
            </a:pPr>
            <a:endParaRPr lang="en-US" sz="2800" dirty="0"/>
          </a:p>
        </p:txBody>
      </p:sp>
      <p:pic>
        <p:nvPicPr>
          <p:cNvPr id="6861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48400" y="685800"/>
            <a:ext cx="2076450" cy="3209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itle 1"/>
          <p:cNvSpPr>
            <a:spLocks noGrp="1"/>
          </p:cNvSpPr>
          <p:nvPr>
            <p:ph type="title"/>
          </p:nvPr>
        </p:nvSpPr>
        <p:spPr/>
        <p:txBody>
          <a:bodyPr/>
          <a:lstStyle/>
          <a:p>
            <a:pPr eaLnBrk="1" hangingPunct="1"/>
            <a:endParaRPr lang="en-US" smtClean="0"/>
          </a:p>
        </p:txBody>
      </p:sp>
      <p:sp>
        <p:nvSpPr>
          <p:cNvPr id="69635" name="Content Placeholder 2"/>
          <p:cNvSpPr>
            <a:spLocks noGrp="1"/>
          </p:cNvSpPr>
          <p:nvPr>
            <p:ph idx="1"/>
          </p:nvPr>
        </p:nvSpPr>
        <p:spPr/>
        <p:txBody>
          <a:bodyPr/>
          <a:lstStyle/>
          <a:p>
            <a:pPr eaLnBrk="1" hangingPunct="1"/>
            <a:endParaRPr lang="en-US" smtClean="0"/>
          </a:p>
        </p:txBody>
      </p:sp>
      <p:sp>
        <p:nvSpPr>
          <p:cNvPr id="4" name="Content Placeholder 2"/>
          <p:cNvSpPr txBox="1">
            <a:spLocks/>
          </p:cNvSpPr>
          <p:nvPr/>
        </p:nvSpPr>
        <p:spPr bwMode="auto">
          <a:xfrm>
            <a:off x="609600" y="609600"/>
            <a:ext cx="8001000" cy="58674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FontTx/>
              <a:buNone/>
              <a:defRPr/>
            </a:pPr>
            <a:r>
              <a:rPr lang="en-US" sz="2800" b="1" dirty="0" smtClean="0"/>
              <a:t>📖 INFLUENCE</a:t>
            </a:r>
          </a:p>
          <a:p>
            <a:pPr>
              <a:defRPr/>
            </a:pPr>
            <a:r>
              <a:rPr lang="en-US" sz="2800" dirty="0" smtClean="0"/>
              <a:t>Strongly emphasized </a:t>
            </a:r>
            <a:r>
              <a:rPr lang="en-US" sz="2800" b="1" dirty="0" smtClean="0"/>
              <a:t>Scripture as the final authority</a:t>
            </a:r>
            <a:r>
              <a:rPr lang="en-US" sz="2800" dirty="0" smtClean="0"/>
              <a:t> </a:t>
            </a:r>
          </a:p>
          <a:p>
            <a:pPr>
              <a:defRPr/>
            </a:pPr>
            <a:r>
              <a:rPr lang="en-US" sz="2800" dirty="0" smtClean="0"/>
              <a:t>Opposed </a:t>
            </a:r>
            <a:r>
              <a:rPr lang="en-US" sz="2800" b="1" dirty="0" smtClean="0"/>
              <a:t>image worship, relics, and pilgrimage practices</a:t>
            </a:r>
            <a:r>
              <a:rPr lang="en-US" sz="2800" dirty="0" smtClean="0"/>
              <a:t> </a:t>
            </a:r>
          </a:p>
          <a:p>
            <a:pPr>
              <a:defRPr/>
            </a:pPr>
            <a:r>
              <a:rPr lang="en-US" sz="2800" dirty="0" smtClean="0"/>
              <a:t>Rejected traditions he believed lacked biblical support </a:t>
            </a:r>
          </a:p>
          <a:p>
            <a:pPr>
              <a:defRPr/>
            </a:pPr>
            <a:r>
              <a:rPr lang="en-US" sz="2800" dirty="0" smtClean="0"/>
              <a:t>Taught directly from the Bible rather than relying on custom </a:t>
            </a:r>
          </a:p>
          <a:p>
            <a:pPr>
              <a:defRPr/>
            </a:pPr>
            <a:r>
              <a:rPr lang="en-US" sz="2800" dirty="0" smtClean="0"/>
              <a:t>Called for a return to </a:t>
            </a:r>
            <a:r>
              <a:rPr lang="en-US" sz="2800" b="1" dirty="0" smtClean="0"/>
              <a:t>simple, Word-centered faith</a:t>
            </a:r>
            <a:r>
              <a:rPr lang="en-US" sz="2800" dirty="0" smtClean="0"/>
              <a:t> </a:t>
            </a:r>
          </a:p>
          <a:p>
            <a:pPr marL="0" indent="0">
              <a:buFontTx/>
              <a:buNone/>
              <a:defRPr/>
            </a:pPr>
            <a:r>
              <a:rPr lang="en-US" sz="2800" b="1" dirty="0" smtClean="0"/>
              <a:t>👉 Memory Hook:</a:t>
            </a:r>
            <a:r>
              <a:rPr lang="en-US" sz="2800" dirty="0" smtClean="0"/>
              <a:t> </a:t>
            </a:r>
            <a:r>
              <a:rPr lang="en-US" sz="2800" i="1" dirty="0" smtClean="0"/>
              <a:t>“Back to the Bible”</a:t>
            </a:r>
            <a:endParaRPr lang="en-US" sz="2800" dirty="0"/>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Title 1"/>
          <p:cNvSpPr>
            <a:spLocks noGrp="1"/>
          </p:cNvSpPr>
          <p:nvPr>
            <p:ph type="title"/>
          </p:nvPr>
        </p:nvSpPr>
        <p:spPr/>
        <p:txBody>
          <a:bodyPr/>
          <a:lstStyle/>
          <a:p>
            <a:pPr eaLnBrk="1" hangingPunct="1"/>
            <a:endParaRPr lang="en-US" smtClean="0"/>
          </a:p>
        </p:txBody>
      </p:sp>
      <p:sp>
        <p:nvSpPr>
          <p:cNvPr id="70659" name="Content Placeholder 2"/>
          <p:cNvSpPr>
            <a:spLocks noGrp="1"/>
          </p:cNvSpPr>
          <p:nvPr>
            <p:ph idx="1"/>
          </p:nvPr>
        </p:nvSpPr>
        <p:spPr/>
        <p:txBody>
          <a:bodyPr/>
          <a:lstStyle/>
          <a:p>
            <a:pPr eaLnBrk="1" hangingPunct="1"/>
            <a:endParaRPr lang="en-US" smtClean="0"/>
          </a:p>
        </p:txBody>
      </p:sp>
      <p:sp>
        <p:nvSpPr>
          <p:cNvPr id="70660" name="Content Placeholder 2"/>
          <p:cNvSpPr txBox="1">
            <a:spLocks/>
          </p:cNvSpPr>
          <p:nvPr/>
        </p:nvSpPr>
        <p:spPr bwMode="auto">
          <a:xfrm>
            <a:off x="609600" y="609600"/>
            <a:ext cx="8001000" cy="58674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sz="2400">
                <a:solidFill>
                  <a:schemeClr val="tx1"/>
                </a:solidFill>
                <a:latin typeface="Times New Roman" pitchFamily="18" charset="0"/>
                <a:cs typeface="Arial" charset="0"/>
              </a:defRPr>
            </a:lvl1pPr>
            <a:lvl2pPr marL="742950" indent="-285750" eaLnBrk="0" hangingPunct="0">
              <a:defRPr sz="2400">
                <a:solidFill>
                  <a:schemeClr val="tx1"/>
                </a:solidFill>
                <a:latin typeface="Times New Roman" pitchFamily="18" charset="0"/>
                <a:cs typeface="Arial" charset="0"/>
              </a:defRPr>
            </a:lvl2pPr>
            <a:lvl3pPr marL="1143000" indent="-228600" eaLnBrk="0" hangingPunct="0">
              <a:defRPr sz="2400">
                <a:solidFill>
                  <a:schemeClr val="tx1"/>
                </a:solidFill>
                <a:latin typeface="Times New Roman" pitchFamily="18" charset="0"/>
                <a:cs typeface="Arial" charset="0"/>
              </a:defRPr>
            </a:lvl3pPr>
            <a:lvl4pPr marL="1600200" indent="-228600" eaLnBrk="0" hangingPunct="0">
              <a:defRPr sz="2400">
                <a:solidFill>
                  <a:schemeClr val="tx1"/>
                </a:solidFill>
                <a:latin typeface="Times New Roman" pitchFamily="18" charset="0"/>
                <a:cs typeface="Arial" charset="0"/>
              </a:defRPr>
            </a:lvl4pPr>
            <a:lvl5pPr marL="2057400" indent="-228600" eaLnBrk="0" hangingPunct="0">
              <a:defRPr sz="24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4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4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4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400">
                <a:solidFill>
                  <a:schemeClr val="tx1"/>
                </a:solidFill>
                <a:latin typeface="Times New Roman" pitchFamily="18" charset="0"/>
                <a:cs typeface="Arial" charset="0"/>
              </a:defRPr>
            </a:lvl9pPr>
          </a:lstStyle>
          <a:p>
            <a:pPr eaLnBrk="1" hangingPunct="1">
              <a:spcBef>
                <a:spcPct val="20000"/>
              </a:spcBef>
            </a:pPr>
            <a:r>
              <a:rPr lang="en-US" sz="2000" b="1"/>
              <a:t>🔥IMPACT </a:t>
            </a:r>
          </a:p>
          <a:p>
            <a:pPr eaLnBrk="1" hangingPunct="1">
              <a:spcBef>
                <a:spcPct val="20000"/>
              </a:spcBef>
            </a:pPr>
            <a:r>
              <a:rPr lang="en-US" sz="2200"/>
              <a:t>Claudius of Turin stands out as an early voice calling for a return to the authority of Scripture in a time when religious practices were becoming increasingly shaped by tradition and symbolism. While serving as a bishop within the established church, he openly challenged the use of images, relics, and pilgrimages, arguing that such practices were not grounded in the teaching of the Bible. His approach was rooted in a desire to bring believers back to a simpler, more </a:t>
            </a:r>
            <a:r>
              <a:rPr lang="en-US" sz="2200" b="1"/>
              <a:t>direct engagement with the Word of God</a:t>
            </a:r>
            <a:r>
              <a:rPr lang="en-US" sz="2200"/>
              <a:t>. Rather than accepting inherited customs, Claudius examined them in light of Scripture and spoke against what he believed led people away from true worship. His boldness drew opposition, yet it also marked him as a forerunner to later reform movements that would more fully challenge the authority of tradition. Claudius’s life reminds us that even within structured systems, there have been individuals willing to stand for biblical truth and call others back to its foundation.</a:t>
            </a: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Title 1"/>
          <p:cNvSpPr>
            <a:spLocks noGrp="1"/>
          </p:cNvSpPr>
          <p:nvPr>
            <p:ph type="title"/>
          </p:nvPr>
        </p:nvSpPr>
        <p:spPr>
          <a:solidFill>
            <a:schemeClr val="bg1"/>
          </a:solidFill>
        </p:spPr>
        <p:txBody>
          <a:bodyPr/>
          <a:lstStyle/>
          <a:p>
            <a:pPr algn="l" eaLnBrk="1" hangingPunct="1"/>
            <a:r>
              <a:rPr lang="en-US" sz="4000" b="1" smtClean="0"/>
              <a:t>Gottschalk of Orbais</a:t>
            </a:r>
            <a:br>
              <a:rPr lang="en-US" sz="4000" b="1" smtClean="0"/>
            </a:br>
            <a:r>
              <a:rPr lang="en-US" sz="4000" b="1" smtClean="0"/>
              <a:t> 808–868 AD </a:t>
            </a:r>
          </a:p>
        </p:txBody>
      </p:sp>
      <p:sp>
        <p:nvSpPr>
          <p:cNvPr id="3" name="Content Placeholder 2"/>
          <p:cNvSpPr>
            <a:spLocks noGrp="1"/>
          </p:cNvSpPr>
          <p:nvPr>
            <p:ph idx="1"/>
          </p:nvPr>
        </p:nvSpPr>
        <p:spPr>
          <a:solidFill>
            <a:schemeClr val="bg1"/>
          </a:solidFill>
        </p:spPr>
        <p:txBody>
          <a:bodyPr/>
          <a:lstStyle/>
          <a:p>
            <a:pPr marL="0" indent="0" eaLnBrk="1" hangingPunct="1">
              <a:buFontTx/>
              <a:buNone/>
              <a:defRPr/>
            </a:pPr>
            <a:r>
              <a:rPr lang="en-US" sz="2800" b="1" dirty="0" smtClean="0"/>
              <a:t>🧾 IDENTITY</a:t>
            </a:r>
          </a:p>
          <a:p>
            <a:pPr eaLnBrk="1" hangingPunct="1">
              <a:defRPr/>
            </a:pPr>
            <a:r>
              <a:rPr lang="en-US" sz="2800" dirty="0" smtClean="0"/>
              <a:t>Monk and theologian </a:t>
            </a:r>
            <a:br>
              <a:rPr lang="en-US" sz="2800" dirty="0" smtClean="0"/>
            </a:br>
            <a:r>
              <a:rPr lang="en-US" sz="2800" dirty="0" smtClean="0"/>
              <a:t>from the Frankish Empire </a:t>
            </a:r>
          </a:p>
          <a:p>
            <a:pPr eaLnBrk="1" hangingPunct="1">
              <a:defRPr/>
            </a:pPr>
            <a:r>
              <a:rPr lang="en-US" sz="2800" dirty="0" smtClean="0"/>
              <a:t>Educated in monastic schools </a:t>
            </a:r>
          </a:p>
          <a:p>
            <a:pPr eaLnBrk="1" hangingPunct="1">
              <a:defRPr/>
            </a:pPr>
            <a:r>
              <a:rPr lang="en-US" sz="2800" dirty="0" smtClean="0"/>
              <a:t>Became controversial for his doctrinal convictions </a:t>
            </a:r>
          </a:p>
          <a:p>
            <a:pPr eaLnBrk="1" hangingPunct="1">
              <a:defRPr/>
            </a:pPr>
            <a:r>
              <a:rPr lang="en-US" sz="2800" dirty="0" smtClean="0"/>
              <a:t>Imprisoned later in life for refusing to recant his teachings</a:t>
            </a:r>
            <a:endParaRPr lang="en-US" sz="2800" dirty="0"/>
          </a:p>
        </p:txBody>
      </p:sp>
      <p:pic>
        <p:nvPicPr>
          <p:cNvPr id="7168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24600" y="685800"/>
            <a:ext cx="2057400" cy="3209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Title 1"/>
          <p:cNvSpPr>
            <a:spLocks noGrp="1"/>
          </p:cNvSpPr>
          <p:nvPr>
            <p:ph type="title"/>
          </p:nvPr>
        </p:nvSpPr>
        <p:spPr/>
        <p:txBody>
          <a:bodyPr/>
          <a:lstStyle/>
          <a:p>
            <a:pPr eaLnBrk="1" hangingPunct="1"/>
            <a:endParaRPr lang="en-US" smtClean="0"/>
          </a:p>
        </p:txBody>
      </p:sp>
      <p:sp>
        <p:nvSpPr>
          <p:cNvPr id="72707" name="Content Placeholder 2"/>
          <p:cNvSpPr>
            <a:spLocks noGrp="1"/>
          </p:cNvSpPr>
          <p:nvPr>
            <p:ph idx="1"/>
          </p:nvPr>
        </p:nvSpPr>
        <p:spPr/>
        <p:txBody>
          <a:bodyPr/>
          <a:lstStyle/>
          <a:p>
            <a:pPr eaLnBrk="1" hangingPunct="1"/>
            <a:endParaRPr lang="en-US" smtClean="0"/>
          </a:p>
        </p:txBody>
      </p:sp>
      <p:sp>
        <p:nvSpPr>
          <p:cNvPr id="4" name="Content Placeholder 2"/>
          <p:cNvSpPr txBox="1">
            <a:spLocks/>
          </p:cNvSpPr>
          <p:nvPr/>
        </p:nvSpPr>
        <p:spPr bwMode="auto">
          <a:xfrm>
            <a:off x="609600" y="609600"/>
            <a:ext cx="8001000" cy="58674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FontTx/>
              <a:buNone/>
              <a:defRPr/>
            </a:pPr>
            <a:r>
              <a:rPr lang="en-US" sz="2800" b="1" dirty="0" smtClean="0"/>
              <a:t>📖 INFLUENCE</a:t>
            </a:r>
          </a:p>
          <a:p>
            <a:pPr>
              <a:defRPr/>
            </a:pPr>
            <a:r>
              <a:rPr lang="en-US" sz="2800" dirty="0" smtClean="0"/>
              <a:t>Taught strongly on </a:t>
            </a:r>
            <a:r>
              <a:rPr lang="en-US" sz="2800" b="1" dirty="0" smtClean="0"/>
              <a:t>predestination and the sovereignty of God</a:t>
            </a:r>
            <a:r>
              <a:rPr lang="en-US" sz="2800" dirty="0" smtClean="0"/>
              <a:t> </a:t>
            </a:r>
          </a:p>
          <a:p>
            <a:pPr>
              <a:defRPr/>
            </a:pPr>
            <a:r>
              <a:rPr lang="en-US" sz="2800" dirty="0" smtClean="0"/>
              <a:t>Emphasized that salvation is rooted in </a:t>
            </a:r>
            <a:r>
              <a:rPr lang="en-US" sz="2800" b="1" dirty="0" smtClean="0"/>
              <a:t>God’s grace, not human effort</a:t>
            </a:r>
            <a:r>
              <a:rPr lang="en-US" sz="2800" dirty="0" smtClean="0"/>
              <a:t> </a:t>
            </a:r>
          </a:p>
          <a:p>
            <a:pPr>
              <a:defRPr/>
            </a:pPr>
            <a:r>
              <a:rPr lang="en-US" sz="2800" dirty="0" smtClean="0"/>
              <a:t>Used </a:t>
            </a:r>
            <a:r>
              <a:rPr lang="en-US" sz="2800" b="1" dirty="0" smtClean="0"/>
              <a:t>Scripture (especially Augustine and Paul’s writings)</a:t>
            </a:r>
            <a:r>
              <a:rPr lang="en-US" sz="2800" dirty="0" smtClean="0"/>
              <a:t> to support his views </a:t>
            </a:r>
          </a:p>
          <a:p>
            <a:pPr>
              <a:defRPr/>
            </a:pPr>
            <a:r>
              <a:rPr lang="en-US" sz="2800" dirty="0" smtClean="0"/>
              <a:t>Challenged prevailing theological trends of his time </a:t>
            </a:r>
          </a:p>
          <a:p>
            <a:pPr>
              <a:defRPr/>
            </a:pPr>
            <a:r>
              <a:rPr lang="en-US" sz="2800" dirty="0" smtClean="0"/>
              <a:t>Maintained his convictions despite opposition and punishment </a:t>
            </a:r>
          </a:p>
          <a:p>
            <a:pPr marL="0" indent="0">
              <a:buFontTx/>
              <a:buNone/>
              <a:defRPr/>
            </a:pPr>
            <a:r>
              <a:rPr lang="en-US" sz="2800" b="1" dirty="0" smtClean="0"/>
              <a:t>👉 Memory Hook:</a:t>
            </a:r>
            <a:r>
              <a:rPr lang="en-US" sz="2800" dirty="0" smtClean="0"/>
              <a:t> </a:t>
            </a:r>
            <a:r>
              <a:rPr lang="en-US" sz="2800" i="1" dirty="0" smtClean="0"/>
              <a:t>“Grace Firmly Proclaimed”</a:t>
            </a:r>
            <a:endParaRPr lang="en-US" sz="2800" dirty="0"/>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Title 1"/>
          <p:cNvSpPr>
            <a:spLocks noGrp="1"/>
          </p:cNvSpPr>
          <p:nvPr>
            <p:ph type="title"/>
          </p:nvPr>
        </p:nvSpPr>
        <p:spPr/>
        <p:txBody>
          <a:bodyPr/>
          <a:lstStyle/>
          <a:p>
            <a:pPr eaLnBrk="1" hangingPunct="1"/>
            <a:endParaRPr lang="en-US" smtClean="0"/>
          </a:p>
        </p:txBody>
      </p:sp>
      <p:sp>
        <p:nvSpPr>
          <p:cNvPr id="73731" name="Content Placeholder 2"/>
          <p:cNvSpPr>
            <a:spLocks noGrp="1"/>
          </p:cNvSpPr>
          <p:nvPr>
            <p:ph idx="1"/>
          </p:nvPr>
        </p:nvSpPr>
        <p:spPr/>
        <p:txBody>
          <a:bodyPr/>
          <a:lstStyle/>
          <a:p>
            <a:pPr eaLnBrk="1" hangingPunct="1"/>
            <a:endParaRPr lang="en-US" smtClean="0"/>
          </a:p>
        </p:txBody>
      </p:sp>
      <p:sp>
        <p:nvSpPr>
          <p:cNvPr id="73732" name="Content Placeholder 2"/>
          <p:cNvSpPr txBox="1">
            <a:spLocks/>
          </p:cNvSpPr>
          <p:nvPr/>
        </p:nvSpPr>
        <p:spPr bwMode="auto">
          <a:xfrm>
            <a:off x="609600" y="609600"/>
            <a:ext cx="8001000" cy="58674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sz="2400">
                <a:solidFill>
                  <a:schemeClr val="tx1"/>
                </a:solidFill>
                <a:latin typeface="Times New Roman" pitchFamily="18" charset="0"/>
                <a:cs typeface="Arial" charset="0"/>
              </a:defRPr>
            </a:lvl1pPr>
            <a:lvl2pPr marL="742950" indent="-285750" eaLnBrk="0" hangingPunct="0">
              <a:defRPr sz="2400">
                <a:solidFill>
                  <a:schemeClr val="tx1"/>
                </a:solidFill>
                <a:latin typeface="Times New Roman" pitchFamily="18" charset="0"/>
                <a:cs typeface="Arial" charset="0"/>
              </a:defRPr>
            </a:lvl2pPr>
            <a:lvl3pPr marL="1143000" indent="-228600" eaLnBrk="0" hangingPunct="0">
              <a:defRPr sz="2400">
                <a:solidFill>
                  <a:schemeClr val="tx1"/>
                </a:solidFill>
                <a:latin typeface="Times New Roman" pitchFamily="18" charset="0"/>
                <a:cs typeface="Arial" charset="0"/>
              </a:defRPr>
            </a:lvl3pPr>
            <a:lvl4pPr marL="1600200" indent="-228600" eaLnBrk="0" hangingPunct="0">
              <a:defRPr sz="2400">
                <a:solidFill>
                  <a:schemeClr val="tx1"/>
                </a:solidFill>
                <a:latin typeface="Times New Roman" pitchFamily="18" charset="0"/>
                <a:cs typeface="Arial" charset="0"/>
              </a:defRPr>
            </a:lvl4pPr>
            <a:lvl5pPr marL="2057400" indent="-228600" eaLnBrk="0" hangingPunct="0">
              <a:defRPr sz="24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4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4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4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400">
                <a:solidFill>
                  <a:schemeClr val="tx1"/>
                </a:solidFill>
                <a:latin typeface="Times New Roman" pitchFamily="18" charset="0"/>
                <a:cs typeface="Arial" charset="0"/>
              </a:defRPr>
            </a:lvl9pPr>
          </a:lstStyle>
          <a:p>
            <a:pPr eaLnBrk="1" hangingPunct="1">
              <a:spcBef>
                <a:spcPct val="20000"/>
              </a:spcBef>
            </a:pPr>
            <a:r>
              <a:rPr lang="en-US" sz="2000" b="1"/>
              <a:t>🔥IMPACT </a:t>
            </a:r>
          </a:p>
          <a:p>
            <a:pPr eaLnBrk="1" hangingPunct="1">
              <a:spcBef>
                <a:spcPct val="20000"/>
              </a:spcBef>
            </a:pPr>
            <a:r>
              <a:rPr lang="en-US" sz="2200"/>
              <a:t>Gottschalk of Orbais stands as a striking example of a man who held firmly to his understanding of Scripture even when it brought severe consequences. </a:t>
            </a:r>
            <a:r>
              <a:rPr lang="en-US" sz="2200" b="1"/>
              <a:t>Centering his teaching on the sovereignty of God in salvation</a:t>
            </a:r>
            <a:r>
              <a:rPr lang="en-US" sz="2200"/>
              <a:t>, he argued that God’s grace is decisive and not dependent on human will or effort. Drawing heavily from the writings of Paul and earlier theological voices, he presented a view of predestination that challenged the prevailing tendencies of his time, which leaned toward a more synergistic understanding of salvation. His refusal to soften or abandon his convictions led to condemnation, public censure, and imprisonment, where he spent the remainder of his life. While his theological formulations were debated and sometimes considered extreme, his unwavering commitment to the authority of Scripture and the centrality of grace marks him as a significant voice in the ongoing development of doctrinal clarity. His life reminds us that standing on conviction may come at great cost, but truth held firmly continues to echo beyond the walls that attempt to silence it.</a:t>
            </a: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Title 1"/>
          <p:cNvSpPr>
            <a:spLocks noGrp="1"/>
          </p:cNvSpPr>
          <p:nvPr>
            <p:ph type="title"/>
          </p:nvPr>
        </p:nvSpPr>
        <p:spPr>
          <a:solidFill>
            <a:schemeClr val="bg1"/>
          </a:solidFill>
        </p:spPr>
        <p:txBody>
          <a:bodyPr/>
          <a:lstStyle/>
          <a:p>
            <a:pPr algn="l" eaLnBrk="1" hangingPunct="1"/>
            <a:r>
              <a:rPr lang="en-US" b="1" smtClean="0"/>
              <a:t>Peter Damian</a:t>
            </a:r>
            <a:br>
              <a:rPr lang="en-US" b="1" smtClean="0"/>
            </a:br>
            <a:r>
              <a:rPr lang="en-US" b="1" smtClean="0"/>
              <a:t>   1007–1072</a:t>
            </a:r>
          </a:p>
        </p:txBody>
      </p:sp>
      <p:sp>
        <p:nvSpPr>
          <p:cNvPr id="3" name="Content Placeholder 2"/>
          <p:cNvSpPr>
            <a:spLocks noGrp="1"/>
          </p:cNvSpPr>
          <p:nvPr>
            <p:ph idx="1"/>
          </p:nvPr>
        </p:nvSpPr>
        <p:spPr>
          <a:solidFill>
            <a:schemeClr val="bg1"/>
          </a:solidFill>
        </p:spPr>
        <p:txBody>
          <a:bodyPr/>
          <a:lstStyle/>
          <a:p>
            <a:pPr marL="0" indent="0" eaLnBrk="1" hangingPunct="1">
              <a:buFontTx/>
              <a:buNone/>
              <a:defRPr/>
            </a:pPr>
            <a:endParaRPr lang="en-US" b="1" dirty="0" smtClean="0"/>
          </a:p>
          <a:p>
            <a:pPr marL="0" indent="0" eaLnBrk="1" hangingPunct="1">
              <a:buFontTx/>
              <a:buNone/>
              <a:defRPr/>
            </a:pPr>
            <a:r>
              <a:rPr lang="en-US" b="1" dirty="0" smtClean="0"/>
              <a:t>🧾 IDENTITY</a:t>
            </a:r>
          </a:p>
          <a:p>
            <a:pPr eaLnBrk="1" hangingPunct="1">
              <a:defRPr/>
            </a:pPr>
            <a:r>
              <a:rPr lang="en-US" dirty="0" smtClean="0"/>
              <a:t>Italian monk and reform voice </a:t>
            </a:r>
          </a:p>
          <a:p>
            <a:pPr eaLnBrk="1" hangingPunct="1">
              <a:defRPr/>
            </a:pPr>
            <a:r>
              <a:rPr lang="en-US" dirty="0" smtClean="0"/>
              <a:t>Devote supporter of the Papacy</a:t>
            </a:r>
          </a:p>
          <a:p>
            <a:pPr eaLnBrk="1" hangingPunct="1">
              <a:defRPr/>
            </a:pPr>
            <a:r>
              <a:rPr lang="en-US" dirty="0" smtClean="0"/>
              <a:t>Known for confronting corruption and moral failure</a:t>
            </a:r>
          </a:p>
          <a:p>
            <a:pPr eaLnBrk="1" hangingPunct="1">
              <a:defRPr/>
            </a:pPr>
            <a:endParaRPr lang="en-US" dirty="0"/>
          </a:p>
        </p:txBody>
      </p:sp>
      <p:pic>
        <p:nvPicPr>
          <p:cNvPr id="7475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77000" y="685800"/>
            <a:ext cx="1933575" cy="3152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p:txBody>
          <a:bodyPr/>
          <a:lstStyle/>
          <a:p>
            <a:pPr eaLnBrk="1" hangingPunct="1"/>
            <a:endParaRPr lang="en-US" smtClean="0"/>
          </a:p>
        </p:txBody>
      </p:sp>
      <p:sp>
        <p:nvSpPr>
          <p:cNvPr id="75779" name="Content Placeholder 2"/>
          <p:cNvSpPr>
            <a:spLocks noGrp="1"/>
          </p:cNvSpPr>
          <p:nvPr>
            <p:ph idx="1"/>
          </p:nvPr>
        </p:nvSpPr>
        <p:spPr/>
        <p:txBody>
          <a:bodyPr/>
          <a:lstStyle/>
          <a:p>
            <a:pPr eaLnBrk="1" hangingPunct="1"/>
            <a:endParaRPr lang="en-US" smtClean="0"/>
          </a:p>
        </p:txBody>
      </p:sp>
      <p:sp>
        <p:nvSpPr>
          <p:cNvPr id="4" name="Content Placeholder 2"/>
          <p:cNvSpPr txBox="1">
            <a:spLocks/>
          </p:cNvSpPr>
          <p:nvPr/>
        </p:nvSpPr>
        <p:spPr bwMode="auto">
          <a:xfrm>
            <a:off x="609600" y="609600"/>
            <a:ext cx="8001000" cy="58674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FontTx/>
              <a:buNone/>
              <a:defRPr/>
            </a:pPr>
            <a:endParaRPr lang="en-US" sz="2800" b="1" dirty="0" smtClean="0"/>
          </a:p>
          <a:p>
            <a:pPr marL="0" indent="0">
              <a:buFontTx/>
              <a:buNone/>
              <a:defRPr/>
            </a:pPr>
            <a:r>
              <a:rPr lang="en-US" sz="2800" b="1" dirty="0" smtClean="0"/>
              <a:t>📖 INFLUENCE</a:t>
            </a:r>
          </a:p>
          <a:p>
            <a:pPr>
              <a:defRPr/>
            </a:pPr>
            <a:r>
              <a:rPr lang="en-US" sz="2800" dirty="0" smtClean="0"/>
              <a:t>Called for </a:t>
            </a:r>
            <a:r>
              <a:rPr lang="en-US" sz="2800" b="1" dirty="0" smtClean="0"/>
              <a:t>repentance and discipline</a:t>
            </a:r>
            <a:r>
              <a:rPr lang="en-US" sz="2800" dirty="0" smtClean="0"/>
              <a:t> </a:t>
            </a:r>
          </a:p>
          <a:p>
            <a:pPr>
              <a:defRPr/>
            </a:pPr>
            <a:r>
              <a:rPr lang="en-US" sz="2800" dirty="0" smtClean="0"/>
              <a:t>Challenged compromised leadership </a:t>
            </a:r>
          </a:p>
          <a:p>
            <a:pPr>
              <a:defRPr/>
            </a:pPr>
            <a:r>
              <a:rPr lang="en-US" sz="2800" dirty="0" smtClean="0"/>
              <a:t>Urged a return to serious Christian living </a:t>
            </a:r>
          </a:p>
          <a:p>
            <a:pPr marL="0" indent="0">
              <a:buFontTx/>
              <a:buNone/>
              <a:defRPr/>
            </a:pPr>
            <a:r>
              <a:rPr lang="en-US" sz="2800" b="1" dirty="0" smtClean="0"/>
              <a:t>👉 </a:t>
            </a:r>
            <a:r>
              <a:rPr lang="en-US" sz="2800" dirty="0" smtClean="0"/>
              <a:t>Memory Hook: </a:t>
            </a:r>
            <a:r>
              <a:rPr lang="en-US" sz="2800" i="1" dirty="0" smtClean="0"/>
              <a:t>“Reform Before Reform”</a:t>
            </a:r>
            <a:endParaRPr lang="en-US" sz="2800" dirty="0"/>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itle 1"/>
          <p:cNvSpPr>
            <a:spLocks noGrp="1"/>
          </p:cNvSpPr>
          <p:nvPr>
            <p:ph type="title"/>
          </p:nvPr>
        </p:nvSpPr>
        <p:spPr/>
        <p:txBody>
          <a:bodyPr/>
          <a:lstStyle/>
          <a:p>
            <a:pPr eaLnBrk="1" hangingPunct="1"/>
            <a:endParaRPr lang="en-US" smtClean="0"/>
          </a:p>
        </p:txBody>
      </p:sp>
      <p:sp>
        <p:nvSpPr>
          <p:cNvPr id="76803" name="Content Placeholder 2"/>
          <p:cNvSpPr>
            <a:spLocks noGrp="1"/>
          </p:cNvSpPr>
          <p:nvPr>
            <p:ph idx="1"/>
          </p:nvPr>
        </p:nvSpPr>
        <p:spPr/>
        <p:txBody>
          <a:bodyPr/>
          <a:lstStyle/>
          <a:p>
            <a:pPr eaLnBrk="1" hangingPunct="1"/>
            <a:endParaRPr lang="en-US" smtClean="0"/>
          </a:p>
        </p:txBody>
      </p:sp>
      <p:sp>
        <p:nvSpPr>
          <p:cNvPr id="76804" name="Content Placeholder 2"/>
          <p:cNvSpPr txBox="1">
            <a:spLocks/>
          </p:cNvSpPr>
          <p:nvPr/>
        </p:nvSpPr>
        <p:spPr bwMode="auto">
          <a:xfrm>
            <a:off x="609600" y="609600"/>
            <a:ext cx="8001000" cy="58674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sz="2400">
                <a:solidFill>
                  <a:schemeClr val="tx1"/>
                </a:solidFill>
                <a:latin typeface="Times New Roman" pitchFamily="18" charset="0"/>
                <a:cs typeface="Arial" charset="0"/>
              </a:defRPr>
            </a:lvl1pPr>
            <a:lvl2pPr marL="742950" indent="-285750" eaLnBrk="0" hangingPunct="0">
              <a:defRPr sz="2400">
                <a:solidFill>
                  <a:schemeClr val="tx1"/>
                </a:solidFill>
                <a:latin typeface="Times New Roman" pitchFamily="18" charset="0"/>
                <a:cs typeface="Arial" charset="0"/>
              </a:defRPr>
            </a:lvl2pPr>
            <a:lvl3pPr marL="1143000" indent="-228600" eaLnBrk="0" hangingPunct="0">
              <a:defRPr sz="2400">
                <a:solidFill>
                  <a:schemeClr val="tx1"/>
                </a:solidFill>
                <a:latin typeface="Times New Roman" pitchFamily="18" charset="0"/>
                <a:cs typeface="Arial" charset="0"/>
              </a:defRPr>
            </a:lvl3pPr>
            <a:lvl4pPr marL="1600200" indent="-228600" eaLnBrk="0" hangingPunct="0">
              <a:defRPr sz="2400">
                <a:solidFill>
                  <a:schemeClr val="tx1"/>
                </a:solidFill>
                <a:latin typeface="Times New Roman" pitchFamily="18" charset="0"/>
                <a:cs typeface="Arial" charset="0"/>
              </a:defRPr>
            </a:lvl4pPr>
            <a:lvl5pPr marL="2057400" indent="-228600" eaLnBrk="0" hangingPunct="0">
              <a:defRPr sz="24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4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4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4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400">
                <a:solidFill>
                  <a:schemeClr val="tx1"/>
                </a:solidFill>
                <a:latin typeface="Times New Roman" pitchFamily="18" charset="0"/>
                <a:cs typeface="Arial" charset="0"/>
              </a:defRPr>
            </a:lvl9pPr>
          </a:lstStyle>
          <a:p>
            <a:pPr eaLnBrk="1" hangingPunct="1">
              <a:spcBef>
                <a:spcPct val="20000"/>
              </a:spcBef>
            </a:pPr>
            <a:r>
              <a:rPr lang="en-US" sz="2000" b="1"/>
              <a:t>🔥IMPACT </a:t>
            </a:r>
          </a:p>
          <a:p>
            <a:pPr eaLnBrk="1" hangingPunct="1">
              <a:spcBef>
                <a:spcPct val="20000"/>
              </a:spcBef>
            </a:pPr>
            <a:r>
              <a:rPr lang="en-US" sz="2200"/>
              <a:t>Peter Damian represents a growing awareness that something was wrong within the spiritual life of the Catholic church, even before major doctrinal reform movements emerged. While working within the established structure, he spoke boldly against moral compromise and called for repentance and renewed devotion. His voice reflects a rising tension—a recognition that outward religion without inward transformation was insufficient. Though he did not break from the system or fully return to a Scripture-only model, his calls for reform helped prepare the ground for later movements that would more directly challenge authority and emphasize the Word of God.</a:t>
            </a: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Title 1"/>
          <p:cNvSpPr>
            <a:spLocks noGrp="1"/>
          </p:cNvSpPr>
          <p:nvPr>
            <p:ph type="title"/>
          </p:nvPr>
        </p:nvSpPr>
        <p:spPr/>
        <p:txBody>
          <a:bodyPr/>
          <a:lstStyle/>
          <a:p>
            <a:pPr eaLnBrk="1" hangingPunct="1"/>
            <a:endParaRPr lang="en-US" smtClean="0"/>
          </a:p>
        </p:txBody>
      </p:sp>
      <p:sp>
        <p:nvSpPr>
          <p:cNvPr id="77827" name="Content Placeholder 2"/>
          <p:cNvSpPr>
            <a:spLocks noGrp="1"/>
          </p:cNvSpPr>
          <p:nvPr>
            <p:ph idx="1"/>
          </p:nvPr>
        </p:nvSpPr>
        <p:spPr/>
        <p:txBody>
          <a:bodyPr/>
          <a:lstStyle/>
          <a:p>
            <a:pPr eaLnBrk="1" hangingPunct="1"/>
            <a:endParaRPr lang="en-US" smtClean="0"/>
          </a:p>
        </p:txBody>
      </p:sp>
      <p:pic>
        <p:nvPicPr>
          <p:cNvPr id="77828" name="Picture 2" descr="C:\Users\My\Desktop\Meanwhile 1000.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8743" y="867228"/>
            <a:ext cx="6800850" cy="54428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itle 1"/>
          <p:cNvSpPr>
            <a:spLocks noGrp="1"/>
          </p:cNvSpPr>
          <p:nvPr>
            <p:ph type="title"/>
          </p:nvPr>
        </p:nvSpPr>
        <p:spPr>
          <a:solidFill>
            <a:schemeClr val="bg1"/>
          </a:solidFill>
        </p:spPr>
        <p:txBody>
          <a:bodyPr/>
          <a:lstStyle/>
          <a:p>
            <a:pPr algn="l" eaLnBrk="1" hangingPunct="1"/>
            <a:r>
              <a:rPr lang="en-US" b="1" smtClean="0"/>
              <a:t>Peter Waldo </a:t>
            </a:r>
            <a:br>
              <a:rPr lang="en-US" b="1" smtClean="0"/>
            </a:br>
            <a:r>
              <a:rPr lang="en-US" b="1" smtClean="0"/>
              <a:t>   1140–1218 AD </a:t>
            </a:r>
          </a:p>
        </p:txBody>
      </p:sp>
      <p:sp>
        <p:nvSpPr>
          <p:cNvPr id="3" name="Content Placeholder 2"/>
          <p:cNvSpPr>
            <a:spLocks noGrp="1"/>
          </p:cNvSpPr>
          <p:nvPr>
            <p:ph idx="1"/>
          </p:nvPr>
        </p:nvSpPr>
        <p:spPr>
          <a:xfrm>
            <a:off x="685800" y="1981200"/>
            <a:ext cx="7772400" cy="4495800"/>
          </a:xfrm>
          <a:solidFill>
            <a:schemeClr val="bg1"/>
          </a:solidFill>
        </p:spPr>
        <p:txBody>
          <a:bodyPr/>
          <a:lstStyle/>
          <a:p>
            <a:pPr marL="0" indent="0" eaLnBrk="1" hangingPunct="1">
              <a:buFontTx/>
              <a:buNone/>
              <a:defRPr/>
            </a:pPr>
            <a:r>
              <a:rPr lang="en-US" b="1" dirty="0" smtClean="0"/>
              <a:t>🧾 IDENTITY</a:t>
            </a:r>
          </a:p>
          <a:p>
            <a:pPr eaLnBrk="1" hangingPunct="1">
              <a:defRPr/>
            </a:pPr>
            <a:r>
              <a:rPr lang="en-US" dirty="0" smtClean="0"/>
              <a:t>Wealthy merchant </a:t>
            </a:r>
            <a:br>
              <a:rPr lang="en-US" dirty="0" smtClean="0"/>
            </a:br>
            <a:r>
              <a:rPr lang="en-US" dirty="0" smtClean="0"/>
              <a:t>from Lyons (France) </a:t>
            </a:r>
          </a:p>
          <a:p>
            <a:pPr eaLnBrk="1" hangingPunct="1">
              <a:defRPr/>
            </a:pPr>
            <a:r>
              <a:rPr lang="en-US" dirty="0" smtClean="0"/>
              <a:t>Experienced a spiritual </a:t>
            </a:r>
            <a:br>
              <a:rPr lang="en-US" dirty="0" smtClean="0"/>
            </a:br>
            <a:r>
              <a:rPr lang="en-US" dirty="0" smtClean="0"/>
              <a:t>turning point and renounced his wealth </a:t>
            </a:r>
          </a:p>
          <a:p>
            <a:pPr eaLnBrk="1" hangingPunct="1">
              <a:defRPr/>
            </a:pPr>
            <a:r>
              <a:rPr lang="en-US" dirty="0" smtClean="0"/>
              <a:t>Became a </a:t>
            </a:r>
            <a:r>
              <a:rPr lang="en-US" b="1" dirty="0" smtClean="0"/>
              <a:t>lay preacher</a:t>
            </a:r>
            <a:r>
              <a:rPr lang="en-US" dirty="0" smtClean="0"/>
              <a:t>, not formally trained within church hierarchy </a:t>
            </a:r>
          </a:p>
          <a:p>
            <a:pPr eaLnBrk="1" hangingPunct="1">
              <a:defRPr/>
            </a:pPr>
            <a:r>
              <a:rPr lang="en-US" dirty="0" smtClean="0"/>
              <a:t>Leader of the </a:t>
            </a:r>
            <a:r>
              <a:rPr lang="en-US" b="1" dirty="0" err="1" smtClean="0"/>
              <a:t>Waldensians</a:t>
            </a:r>
            <a:endParaRPr lang="en-US" dirty="0" smtClean="0"/>
          </a:p>
          <a:p>
            <a:pPr eaLnBrk="1" hangingPunct="1">
              <a:defRPr/>
            </a:pPr>
            <a:endParaRPr lang="en-US" dirty="0"/>
          </a:p>
        </p:txBody>
      </p:sp>
      <p:pic>
        <p:nvPicPr>
          <p:cNvPr id="7885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2200" y="685800"/>
            <a:ext cx="2114550" cy="3105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Title 1"/>
          <p:cNvSpPr>
            <a:spLocks noGrp="1"/>
          </p:cNvSpPr>
          <p:nvPr>
            <p:ph type="title"/>
          </p:nvPr>
        </p:nvSpPr>
        <p:spPr/>
        <p:txBody>
          <a:bodyPr/>
          <a:lstStyle/>
          <a:p>
            <a:pPr eaLnBrk="1" hangingPunct="1"/>
            <a:endParaRPr lang="en-US" smtClean="0"/>
          </a:p>
        </p:txBody>
      </p:sp>
      <p:sp>
        <p:nvSpPr>
          <p:cNvPr id="79875" name="Content Placeholder 2"/>
          <p:cNvSpPr>
            <a:spLocks noGrp="1"/>
          </p:cNvSpPr>
          <p:nvPr>
            <p:ph idx="1"/>
          </p:nvPr>
        </p:nvSpPr>
        <p:spPr/>
        <p:txBody>
          <a:bodyPr/>
          <a:lstStyle/>
          <a:p>
            <a:pPr eaLnBrk="1" hangingPunct="1"/>
            <a:endParaRPr lang="en-US" smtClean="0"/>
          </a:p>
        </p:txBody>
      </p:sp>
      <p:sp>
        <p:nvSpPr>
          <p:cNvPr id="4" name="Content Placeholder 2"/>
          <p:cNvSpPr txBox="1">
            <a:spLocks/>
          </p:cNvSpPr>
          <p:nvPr/>
        </p:nvSpPr>
        <p:spPr bwMode="auto">
          <a:xfrm>
            <a:off x="609600" y="609600"/>
            <a:ext cx="8001000" cy="58674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FontTx/>
              <a:buNone/>
              <a:defRPr/>
            </a:pPr>
            <a:r>
              <a:rPr lang="en-US" sz="2800" b="1" dirty="0" smtClean="0"/>
              <a:t>📖 INFLUENCE</a:t>
            </a:r>
          </a:p>
          <a:p>
            <a:pPr>
              <a:defRPr/>
            </a:pPr>
            <a:r>
              <a:rPr lang="en-US" sz="2800" dirty="0" smtClean="0"/>
              <a:t>Commissioned translation of Scripture into the </a:t>
            </a:r>
            <a:r>
              <a:rPr lang="en-US" sz="2800" b="1" dirty="0" smtClean="0"/>
              <a:t>common (vernacular) language</a:t>
            </a:r>
            <a:r>
              <a:rPr lang="en-US" sz="2800" dirty="0" smtClean="0"/>
              <a:t> </a:t>
            </a:r>
          </a:p>
          <a:p>
            <a:pPr>
              <a:defRPr/>
            </a:pPr>
            <a:r>
              <a:rPr lang="en-US" sz="2800" dirty="0" smtClean="0"/>
              <a:t>Promoted </a:t>
            </a:r>
            <a:r>
              <a:rPr lang="en-US" sz="2800" b="1" dirty="0" smtClean="0"/>
              <a:t>lay preaching and personal Bible knowledge</a:t>
            </a:r>
            <a:r>
              <a:rPr lang="en-US" sz="2800" dirty="0" smtClean="0"/>
              <a:t> </a:t>
            </a:r>
          </a:p>
          <a:p>
            <a:pPr>
              <a:defRPr/>
            </a:pPr>
            <a:r>
              <a:rPr lang="en-US" sz="2800" dirty="0" smtClean="0"/>
              <a:t>Emphasized </a:t>
            </a:r>
            <a:r>
              <a:rPr lang="en-US" sz="2800" b="1" dirty="0" smtClean="0"/>
              <a:t>repentance, faith, and obedience to Christ</a:t>
            </a:r>
            <a:r>
              <a:rPr lang="en-US" sz="2800" dirty="0" smtClean="0"/>
              <a:t> </a:t>
            </a:r>
          </a:p>
          <a:p>
            <a:pPr>
              <a:defRPr/>
            </a:pPr>
            <a:r>
              <a:rPr lang="en-US" sz="2800" dirty="0" smtClean="0"/>
              <a:t>Sent out followers to teach and evangelize </a:t>
            </a:r>
          </a:p>
          <a:p>
            <a:pPr>
              <a:defRPr/>
            </a:pPr>
            <a:r>
              <a:rPr lang="en-US" sz="2800" dirty="0" smtClean="0"/>
              <a:t>Challenged reliance on institutional authority over Scripture </a:t>
            </a:r>
          </a:p>
          <a:p>
            <a:pPr marL="0" indent="0">
              <a:buFontTx/>
              <a:buNone/>
              <a:defRPr/>
            </a:pPr>
            <a:r>
              <a:rPr lang="en-US" sz="2800" b="1" dirty="0" smtClean="0"/>
              <a:t>👉 Memory Hook:</a:t>
            </a:r>
            <a:r>
              <a:rPr lang="en-US" sz="2800" dirty="0" smtClean="0"/>
              <a:t> </a:t>
            </a:r>
            <a:r>
              <a:rPr lang="en-US" sz="2800" i="1" dirty="0" smtClean="0"/>
              <a:t>“Word Given to the People”</a:t>
            </a:r>
            <a:endParaRPr lang="en-US" sz="2800" dirty="0" smtClean="0"/>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Title 1"/>
          <p:cNvSpPr>
            <a:spLocks noGrp="1"/>
          </p:cNvSpPr>
          <p:nvPr>
            <p:ph type="title"/>
          </p:nvPr>
        </p:nvSpPr>
        <p:spPr/>
        <p:txBody>
          <a:bodyPr/>
          <a:lstStyle/>
          <a:p>
            <a:pPr eaLnBrk="1" hangingPunct="1"/>
            <a:endParaRPr lang="en-US" smtClean="0"/>
          </a:p>
        </p:txBody>
      </p:sp>
      <p:sp>
        <p:nvSpPr>
          <p:cNvPr id="80899" name="Content Placeholder 2"/>
          <p:cNvSpPr>
            <a:spLocks noGrp="1"/>
          </p:cNvSpPr>
          <p:nvPr>
            <p:ph idx="1"/>
          </p:nvPr>
        </p:nvSpPr>
        <p:spPr/>
        <p:txBody>
          <a:bodyPr/>
          <a:lstStyle/>
          <a:p>
            <a:pPr eaLnBrk="1" hangingPunct="1"/>
            <a:endParaRPr lang="en-US" smtClean="0"/>
          </a:p>
        </p:txBody>
      </p:sp>
      <p:sp>
        <p:nvSpPr>
          <p:cNvPr id="80900" name="Content Placeholder 2"/>
          <p:cNvSpPr txBox="1">
            <a:spLocks/>
          </p:cNvSpPr>
          <p:nvPr/>
        </p:nvSpPr>
        <p:spPr bwMode="auto">
          <a:xfrm>
            <a:off x="609600" y="609600"/>
            <a:ext cx="8001000" cy="58674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sz="2400">
                <a:solidFill>
                  <a:schemeClr val="tx1"/>
                </a:solidFill>
                <a:latin typeface="Times New Roman" pitchFamily="18" charset="0"/>
                <a:cs typeface="Arial" charset="0"/>
              </a:defRPr>
            </a:lvl1pPr>
            <a:lvl2pPr marL="742950" indent="-285750" eaLnBrk="0" hangingPunct="0">
              <a:defRPr sz="2400">
                <a:solidFill>
                  <a:schemeClr val="tx1"/>
                </a:solidFill>
                <a:latin typeface="Times New Roman" pitchFamily="18" charset="0"/>
                <a:cs typeface="Arial" charset="0"/>
              </a:defRPr>
            </a:lvl2pPr>
            <a:lvl3pPr marL="1143000" indent="-228600" eaLnBrk="0" hangingPunct="0">
              <a:defRPr sz="2400">
                <a:solidFill>
                  <a:schemeClr val="tx1"/>
                </a:solidFill>
                <a:latin typeface="Times New Roman" pitchFamily="18" charset="0"/>
                <a:cs typeface="Arial" charset="0"/>
              </a:defRPr>
            </a:lvl3pPr>
            <a:lvl4pPr marL="1600200" indent="-228600" eaLnBrk="0" hangingPunct="0">
              <a:defRPr sz="2400">
                <a:solidFill>
                  <a:schemeClr val="tx1"/>
                </a:solidFill>
                <a:latin typeface="Times New Roman" pitchFamily="18" charset="0"/>
                <a:cs typeface="Arial" charset="0"/>
              </a:defRPr>
            </a:lvl4pPr>
            <a:lvl5pPr marL="2057400" indent="-228600" eaLnBrk="0" hangingPunct="0">
              <a:defRPr sz="24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4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4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4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400">
                <a:solidFill>
                  <a:schemeClr val="tx1"/>
                </a:solidFill>
                <a:latin typeface="Times New Roman" pitchFamily="18" charset="0"/>
                <a:cs typeface="Arial" charset="0"/>
              </a:defRPr>
            </a:lvl9pPr>
          </a:lstStyle>
          <a:p>
            <a:pPr eaLnBrk="1" hangingPunct="1">
              <a:spcBef>
                <a:spcPct val="20000"/>
              </a:spcBef>
            </a:pPr>
            <a:r>
              <a:rPr lang="en-US" sz="2000" b="1"/>
              <a:t>🔥IMPACT </a:t>
            </a:r>
          </a:p>
          <a:p>
            <a:pPr eaLnBrk="1" hangingPunct="1">
              <a:spcBef>
                <a:spcPct val="20000"/>
              </a:spcBef>
            </a:pPr>
            <a:r>
              <a:rPr lang="en-US" sz="2200"/>
              <a:t>Peter Waldo’s impact marks a decisive shift toward making </a:t>
            </a:r>
            <a:r>
              <a:rPr lang="en-US" sz="2200" b="1"/>
              <a:t>the Word of God accessible and central to everyday believers</a:t>
            </a:r>
            <a:r>
              <a:rPr lang="en-US" sz="2200"/>
              <a:t>. At a time when Scripture was largely confined to Latin and controlled by educated clergy, Waldo recognized the need for people to hear and understand the Bible in their own language. His decision to translate and distribute Scripture, combined with his commitment to simple, gospel-centered living, helped spark a movement </a:t>
            </a:r>
            <a:r>
              <a:rPr lang="en-US" sz="2200" b="1"/>
              <a:t>that emphasized personal faith, repentance, and obedience to Christ</a:t>
            </a:r>
            <a:r>
              <a:rPr lang="en-US" sz="2200"/>
              <a:t>. By encouraging lay preaching and sending out followers to share the message, Waldo broke through barriers that had limited access to biblical truth. Though his movement faced opposition and persecution, the Waldensians continued to spread the Word and model a life shaped by it. Waldo’s legacy demonstrates that when Scripture is placed into the hands of the people, it has the power to awaken hearts, challenge systems, and prepare the way for broader reform.</a:t>
            </a: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Title 1"/>
          <p:cNvSpPr>
            <a:spLocks noGrp="1"/>
          </p:cNvSpPr>
          <p:nvPr>
            <p:ph type="title"/>
          </p:nvPr>
        </p:nvSpPr>
        <p:spPr/>
        <p:txBody>
          <a:bodyPr/>
          <a:lstStyle/>
          <a:p>
            <a:pPr eaLnBrk="1" hangingPunct="1"/>
            <a:r>
              <a:rPr lang="en-US" sz="3200" smtClean="0"/>
              <a:t>“What was carried then is still carried now.</a:t>
            </a:r>
            <a:r>
              <a:rPr lang="en-US" smtClean="0"/>
              <a:t/>
            </a:r>
            <a:br>
              <a:rPr lang="en-US" smtClean="0"/>
            </a:br>
            <a:endParaRPr lang="en-US" smtClean="0"/>
          </a:p>
        </p:txBody>
      </p:sp>
      <p:sp>
        <p:nvSpPr>
          <p:cNvPr id="3" name="Content Placeholder 2"/>
          <p:cNvSpPr>
            <a:spLocks noGrp="1"/>
          </p:cNvSpPr>
          <p:nvPr>
            <p:ph idx="1"/>
          </p:nvPr>
        </p:nvSpPr>
        <p:spPr/>
        <p:txBody>
          <a:bodyPr/>
          <a:lstStyle/>
          <a:p>
            <a:pPr marL="0" indent="0" eaLnBrk="1" hangingPunct="1">
              <a:buFontTx/>
              <a:buNone/>
              <a:defRPr/>
            </a:pPr>
            <a:r>
              <a:rPr lang="en-US" sz="1800" dirty="0" smtClean="0"/>
              <a:t>As we look across the landscape of conservative church history, we notice there are gaps—places where few names are recorded and few stories are told. Yet these gaps do not represent the absence of faithfulness, but rather the presence of those who lived quietly, serving without recognition and walking peaceably among others.</a:t>
            </a:r>
          </a:p>
          <a:p>
            <a:pPr marL="0" indent="0" eaLnBrk="1" hangingPunct="1">
              <a:buFontTx/>
              <a:buNone/>
              <a:defRPr/>
            </a:pPr>
            <a:r>
              <a:rPr lang="en-US" sz="1800" dirty="0" smtClean="0"/>
              <a:t>Many did not seek prominence or historical record. Instead, they devoted themselves to explaining God’s Word to their children, their families, and fellow believers in Christ. Their influence was often local, personal, and unseen—but no less real.</a:t>
            </a:r>
          </a:p>
          <a:p>
            <a:pPr marL="0" indent="0" eaLnBrk="1" hangingPunct="1">
              <a:buFontTx/>
              <a:buNone/>
              <a:defRPr/>
            </a:pPr>
            <a:r>
              <a:rPr lang="en-US" sz="1800" dirty="0" smtClean="0"/>
              <a:t>It may not be until the eternal record is revealed that we fully understand the depth of their impact. There were those who faithfully carried the truth of the gospel, yet left behind little trace in written history. Still, their labor was not in vain.</a:t>
            </a:r>
          </a:p>
          <a:p>
            <a:pPr marL="0" indent="0" eaLnBrk="1" hangingPunct="1">
              <a:buFontTx/>
              <a:buNone/>
              <a:defRPr/>
            </a:pPr>
            <a:r>
              <a:rPr lang="en-US" sz="1800" dirty="0" smtClean="0"/>
              <a:t>The light was never extinguished—it was simply carried by hands the world did not always notice.” Aaron</a:t>
            </a:r>
          </a:p>
          <a:p>
            <a:pPr eaLnBrk="1" hangingPunct="1">
              <a:defRPr/>
            </a:pPr>
            <a:endParaRPr lang="en-US" sz="1800" dirty="0"/>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itle 1"/>
          <p:cNvSpPr>
            <a:spLocks noGrp="1"/>
          </p:cNvSpPr>
          <p:nvPr>
            <p:ph type="title"/>
          </p:nvPr>
        </p:nvSpPr>
        <p:spPr/>
        <p:txBody>
          <a:bodyPr/>
          <a:lstStyle/>
          <a:p>
            <a:pPr algn="l" eaLnBrk="1" hangingPunct="1"/>
            <a:r>
              <a:rPr lang="en-US" b="1" smtClean="0"/>
              <a:t>Bibliography</a:t>
            </a:r>
          </a:p>
        </p:txBody>
      </p:sp>
      <p:sp>
        <p:nvSpPr>
          <p:cNvPr id="82947" name="Content Placeholder 2"/>
          <p:cNvSpPr>
            <a:spLocks noGrp="1"/>
          </p:cNvSpPr>
          <p:nvPr>
            <p:ph idx="1"/>
          </p:nvPr>
        </p:nvSpPr>
        <p:spPr>
          <a:xfrm>
            <a:off x="685800" y="1981200"/>
            <a:ext cx="8001000" cy="4114800"/>
          </a:xfrm>
        </p:spPr>
        <p:txBody>
          <a:bodyPr/>
          <a:lstStyle/>
          <a:p>
            <a:pPr eaLnBrk="1" hangingPunct="1"/>
            <a:r>
              <a:rPr lang="en-US" sz="1800" smtClean="0"/>
              <a:t>Foxe's Book of Martyrs — John Foxe — 1563</a:t>
            </a:r>
          </a:p>
          <a:p>
            <a:pPr eaLnBrk="1" hangingPunct="1"/>
            <a:r>
              <a:rPr lang="en-US" sz="1800" smtClean="0"/>
              <a:t>The Story of Christianity, Volume 1 — Justo L. González — 1984</a:t>
            </a:r>
          </a:p>
          <a:p>
            <a:pPr eaLnBrk="1" hangingPunct="1"/>
            <a:r>
              <a:rPr lang="en-US" sz="1800" smtClean="0"/>
              <a:t>Church History in Plain Language — Bruce L. Shelley — 1982</a:t>
            </a:r>
          </a:p>
          <a:p>
            <a:pPr eaLnBrk="1" hangingPunct="1"/>
            <a:r>
              <a:rPr lang="en-US" sz="1800" smtClean="0"/>
              <a:t>Early Christian Doctrines — J. N. D. Kelly — 1958</a:t>
            </a:r>
          </a:p>
          <a:p>
            <a:pPr eaLnBrk="1" hangingPunct="1"/>
            <a:r>
              <a:rPr lang="en-US" sz="1800" smtClean="0"/>
              <a:t>The Apostolic Fathers — Various Authors — c. 90–160 AD (modern editions vary)</a:t>
            </a:r>
          </a:p>
          <a:p>
            <a:pPr eaLnBrk="1" hangingPunct="1"/>
            <a:r>
              <a:rPr lang="en-US" sz="1800" smtClean="0"/>
              <a:t>Against Heresies — Irenaeus — c. 180 AD</a:t>
            </a:r>
          </a:p>
          <a:p>
            <a:pPr eaLnBrk="1" hangingPunct="1"/>
            <a:r>
              <a:rPr lang="en-US" sz="1800" smtClean="0"/>
              <a:t>On the Incarnation — Athanasius of Alexandria — c. 318 AD</a:t>
            </a:r>
          </a:p>
          <a:p>
            <a:pPr eaLnBrk="1" hangingPunct="1"/>
            <a:r>
              <a:rPr lang="en-US" sz="1800" smtClean="0"/>
              <a:t>Ecclesiastical History of the English People — Bede the Venerable — 731 AD</a:t>
            </a:r>
          </a:p>
          <a:p>
            <a:pPr eaLnBrk="1" hangingPunct="1"/>
            <a:r>
              <a:rPr lang="en-US" sz="1800" smtClean="0"/>
              <a:t>Exposition of the Orthodox Faith — John of Damascus — c. 730 AD</a:t>
            </a:r>
          </a:p>
          <a:p>
            <a:pPr eaLnBrk="1" hangingPunct="1"/>
            <a:r>
              <a:rPr lang="en-US" sz="1800" smtClean="0"/>
              <a:t>The Trail of Blood — J. M. Carroll — 1931</a:t>
            </a:r>
          </a:p>
          <a:p>
            <a:pPr eaLnBrk="1" hangingPunct="1"/>
            <a:r>
              <a:rPr lang="en-US" sz="1800" smtClean="0"/>
              <a:t>The Oxford Dictionary of the Christian Church — F. L. Cross &amp; E. A. Livingstone (eds.) — 1957 (revised editions later)</a:t>
            </a:r>
          </a:p>
          <a:p>
            <a:pPr eaLnBrk="1" hangingPunct="1"/>
            <a:r>
              <a:rPr lang="en-US" sz="1800" smtClean="0"/>
              <a:t>New King James Version Bible — Thomas Nelson — 1982</a:t>
            </a: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Title 1"/>
          <p:cNvSpPr>
            <a:spLocks noGrp="1"/>
          </p:cNvSpPr>
          <p:nvPr>
            <p:ph type="title"/>
          </p:nvPr>
        </p:nvSpPr>
        <p:spPr>
          <a:xfrm>
            <a:off x="609600" y="2209800"/>
            <a:ext cx="7772400" cy="1371600"/>
          </a:xfrm>
        </p:spPr>
        <p:txBody>
          <a:bodyPr/>
          <a:lstStyle/>
          <a:p>
            <a:pPr eaLnBrk="1" hangingPunct="1"/>
            <a:r>
              <a:rPr lang="en-US" sz="2800" smtClean="0"/>
              <a:t>Please contact me if you have any questions, pray with you or if we can be a blessing to you.</a:t>
            </a:r>
            <a:r>
              <a:rPr lang="en-US" sz="3200" smtClean="0"/>
              <a:t/>
            </a:r>
            <a:br>
              <a:rPr lang="en-US" sz="3200" smtClean="0"/>
            </a:br>
            <a:endParaRPr lang="en-US" sz="3200" smtClean="0"/>
          </a:p>
        </p:txBody>
      </p:sp>
      <p:sp>
        <p:nvSpPr>
          <p:cNvPr id="3" name="Content Placeholder 2"/>
          <p:cNvSpPr>
            <a:spLocks noGrp="1"/>
          </p:cNvSpPr>
          <p:nvPr>
            <p:ph idx="1"/>
          </p:nvPr>
        </p:nvSpPr>
        <p:spPr>
          <a:xfrm>
            <a:off x="2932113" y="4114800"/>
            <a:ext cx="6400800" cy="2286000"/>
          </a:xfrm>
        </p:spPr>
        <p:txBody>
          <a:bodyPr/>
          <a:lstStyle/>
          <a:p>
            <a:pPr marL="0" indent="0" eaLnBrk="1" hangingPunct="1">
              <a:buFontTx/>
              <a:buNone/>
              <a:defRPr/>
            </a:pPr>
            <a:r>
              <a:rPr lang="en-US" sz="2800" b="1" dirty="0" smtClean="0"/>
              <a:t>Chaplain </a:t>
            </a:r>
            <a:r>
              <a:rPr lang="en-US" sz="2800" b="1" dirty="0"/>
              <a:t>Aaron &amp; Mrs. Alice Loos</a:t>
            </a:r>
            <a:endParaRPr lang="en-US" sz="2800" dirty="0"/>
          </a:p>
          <a:p>
            <a:pPr marL="0" indent="0" eaLnBrk="1" hangingPunct="1">
              <a:buFontTx/>
              <a:buNone/>
              <a:defRPr/>
            </a:pPr>
            <a:r>
              <a:rPr lang="en-US" sz="2800" dirty="0"/>
              <a:t>10002 Aurora Ave. N #</a:t>
            </a:r>
            <a:r>
              <a:rPr lang="en-US" sz="2800" dirty="0" smtClean="0"/>
              <a:t>36</a:t>
            </a:r>
            <a:br>
              <a:rPr lang="en-US" sz="2800" dirty="0" smtClean="0"/>
            </a:br>
            <a:r>
              <a:rPr lang="en-US" sz="2800" dirty="0" smtClean="0"/>
              <a:t>Seattle</a:t>
            </a:r>
            <a:r>
              <a:rPr lang="en-US" sz="2800" dirty="0"/>
              <a:t>, WA. 98133 </a:t>
            </a:r>
            <a:br>
              <a:rPr lang="en-US" sz="2800" dirty="0"/>
            </a:br>
            <a:r>
              <a:rPr lang="en-US" sz="2800" b="1" dirty="0"/>
              <a:t>aaronloos@hotmail.com </a:t>
            </a:r>
            <a:r>
              <a:rPr lang="en-US" sz="2800" b="1" dirty="0" smtClean="0"/>
              <a:t/>
            </a:r>
            <a:br>
              <a:rPr lang="en-US" sz="2800" b="1" dirty="0" smtClean="0"/>
            </a:br>
            <a:r>
              <a:rPr lang="en-US" sz="2800" b="1" dirty="0" smtClean="0"/>
              <a:t>(</a:t>
            </a:r>
            <a:r>
              <a:rPr lang="en-US" sz="2800" b="1" dirty="0"/>
              <a:t>206) 249-9949</a:t>
            </a:r>
            <a:endParaRPr lang="en-US" sz="2800" dirty="0"/>
          </a:p>
          <a:p>
            <a:pPr eaLnBrk="1" hangingPunct="1">
              <a:defRPr/>
            </a:pPr>
            <a:endParaRPr lang="en-US" sz="2000" dirty="0"/>
          </a:p>
        </p:txBody>
      </p:sp>
      <p:pic>
        <p:nvPicPr>
          <p:cNvPr id="83972" name="Picture 4" descr="Carpenter and Wife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4114800"/>
            <a:ext cx="2322513" cy="2322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Office Theme">
  <a:themeElements>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Theme">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Them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
  <TotalTime>362</TotalTime>
  <Words>5059</Words>
  <Application>Microsoft Office PowerPoint</Application>
  <PresentationFormat>On-screen Show (4:3)</PresentationFormat>
  <Paragraphs>365</Paragraphs>
  <Slides>81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81</vt:i4>
      </vt:variant>
    </vt:vector>
  </HeadingPairs>
  <TitlesOfParts>
    <vt:vector size="85" baseType="lpstr">
      <vt:lpstr>Times New Roman</vt:lpstr>
      <vt:lpstr>Arial</vt:lpstr>
      <vt:lpstr>Calibri</vt:lpstr>
      <vt:lpstr>Office Theme</vt:lpstr>
      <vt:lpstr> HI261-2 CHURCH HISTORY I Scripture Teachers Throughout Early History </vt:lpstr>
      <vt:lpstr>Scripture Teachers Throughout Early History</vt:lpstr>
      <vt:lpstr>APOSTLES-DISCIPLES 1st-2nd C</vt:lpstr>
      <vt:lpstr>John the Apostle 6-100AD </vt:lpstr>
      <vt:lpstr>PowerPoint Presentation</vt:lpstr>
      <vt:lpstr>PowerPoint Presentation</vt:lpstr>
      <vt:lpstr>PowerPoint Presentation</vt:lpstr>
      <vt:lpstr>Polycarp 69-155 AD</vt:lpstr>
      <vt:lpstr>PowerPoint Presentation</vt:lpstr>
      <vt:lpstr>PowerPoint Presentation</vt:lpstr>
      <vt:lpstr>Ignatius of Antioch            25-107 AD</vt:lpstr>
      <vt:lpstr>PowerPoint Presentation</vt:lpstr>
      <vt:lpstr>PowerPoint Presentation</vt:lpstr>
      <vt:lpstr>Irenaeus 130–202 AD</vt:lpstr>
      <vt:lpstr>PowerPoint Presentation</vt:lpstr>
      <vt:lpstr>PowerPoint Presentation</vt:lpstr>
      <vt:lpstr>DEFENDERS UNDER PRESSURE 2nd–3rd C.</vt:lpstr>
      <vt:lpstr>Tertullian 155–220 AD</vt:lpstr>
      <vt:lpstr>PowerPoint Presentation</vt:lpstr>
      <vt:lpstr>PowerPoint Presentation</vt:lpstr>
      <vt:lpstr>Origen 184–253 AD </vt:lpstr>
      <vt:lpstr>PowerPoint Presentation</vt:lpstr>
      <vt:lpstr>PowerPoint Presentation</vt:lpstr>
      <vt:lpstr>PowerPoint Presentation</vt:lpstr>
      <vt:lpstr>Cyprian of Carthage          200–258 AD</vt:lpstr>
      <vt:lpstr>PowerPoint Presentation</vt:lpstr>
      <vt:lpstr>PowerPoint Presentation</vt:lpstr>
      <vt:lpstr>Novatian 200–258 AD </vt:lpstr>
      <vt:lpstr>PowerPoint Presentation</vt:lpstr>
      <vt:lpstr>PowerPoint Presentation</vt:lpstr>
      <vt:lpstr>CLARITY IN CONTROVERSY 4th–5th </vt:lpstr>
      <vt:lpstr>Athanasius of Alexandria          296–373 AD </vt:lpstr>
      <vt:lpstr>PowerPoint Presentation</vt:lpstr>
      <vt:lpstr>PowerPoint Presentation</vt:lpstr>
      <vt:lpstr>Jerome 347–420 AD</vt:lpstr>
      <vt:lpstr>PowerPoint Presentation</vt:lpstr>
      <vt:lpstr>PowerPoint Presentation</vt:lpstr>
      <vt:lpstr>PowerPoint Presentation</vt:lpstr>
      <vt:lpstr>John Chrysostom      349–407 AD </vt:lpstr>
      <vt:lpstr>PowerPoint Presentation</vt:lpstr>
      <vt:lpstr>PowerPoint Presentation</vt:lpstr>
      <vt:lpstr>Hilary of Poitiers          310–367</vt:lpstr>
      <vt:lpstr>PowerPoint Presentation</vt:lpstr>
      <vt:lpstr>PowerPoint Presentation</vt:lpstr>
      <vt:lpstr>THE SHADOW CENTURIES 400–800 AD </vt:lpstr>
      <vt:lpstr>Patrick of Ireland      385–461 AD </vt:lpstr>
      <vt:lpstr>PowerPoint Presentation</vt:lpstr>
      <vt:lpstr>PowerPoint Presentation</vt:lpstr>
      <vt:lpstr>Columba 521–597 AD </vt:lpstr>
      <vt:lpstr>PowerPoint Presentation</vt:lpstr>
      <vt:lpstr>PowerPoint Presentation</vt:lpstr>
      <vt:lpstr>Bede the Venerable      673–735 AD</vt:lpstr>
      <vt:lpstr>PowerPoint Presentation</vt:lpstr>
      <vt:lpstr>PowerPoint Presentation</vt:lpstr>
      <vt:lpstr>PowerPoint Presentation</vt:lpstr>
      <vt:lpstr>John of Damascus       675–749 AD </vt:lpstr>
      <vt:lpstr>PowerPoint Presentation</vt:lpstr>
      <vt:lpstr>PowerPoint Presentation</vt:lpstr>
      <vt:lpstr>Constantine of  Mananalis  684 AD </vt:lpstr>
      <vt:lpstr>PowerPoint Presentation</vt:lpstr>
      <vt:lpstr>PowerPoint Presentation</vt:lpstr>
      <vt:lpstr>Sergius Tychicus          835 AD</vt:lpstr>
      <vt:lpstr>PowerPoint Presentation</vt:lpstr>
      <vt:lpstr>PowerPoint Presentation</vt:lpstr>
      <vt:lpstr>PRE-REFORMATION STIRRINGS  800–1200 AD</vt:lpstr>
      <vt:lpstr>Claudius of Turin          827 AD</vt:lpstr>
      <vt:lpstr>PowerPoint Presentation</vt:lpstr>
      <vt:lpstr>PowerPoint Presentation</vt:lpstr>
      <vt:lpstr>Gottschalk of Orbais  808–868 AD </vt:lpstr>
      <vt:lpstr>PowerPoint Presentation</vt:lpstr>
      <vt:lpstr>PowerPoint Presentation</vt:lpstr>
      <vt:lpstr>Peter Damian    1007–1072</vt:lpstr>
      <vt:lpstr>PowerPoint Presentation</vt:lpstr>
      <vt:lpstr>PowerPoint Presentation</vt:lpstr>
      <vt:lpstr>PowerPoint Presentation</vt:lpstr>
      <vt:lpstr>Peter Waldo     1140–1218 AD </vt:lpstr>
      <vt:lpstr>PowerPoint Presentation</vt:lpstr>
      <vt:lpstr>PowerPoint Presentation</vt:lpstr>
      <vt:lpstr>“What was carried then is still carried now. </vt:lpstr>
      <vt:lpstr>Bibliography</vt:lpstr>
      <vt:lpstr>Please contact me if you have any questions, pray with you or if we can be a blessing to you.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My</dc:creator>
  <cp:lastModifiedBy>AA</cp:lastModifiedBy>
  <cp:revision>75</cp:revision>
  <dcterms:created xsi:type="dcterms:W3CDTF">2026-03-27T23:55:59Z</dcterms:created>
  <dcterms:modified xsi:type="dcterms:W3CDTF">2026-05-02T01:26:11Z</dcterms:modified>
</cp:coreProperties>
</file>